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9" r:id="rId4"/>
    <p:sldId id="281" r:id="rId5"/>
    <p:sldId id="260" r:id="rId6"/>
    <p:sldId id="261" r:id="rId7"/>
    <p:sldId id="28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80" r:id="rId25"/>
  </p:sldIdLst>
  <p:sldSz cx="9144000" cy="6858000" type="screen4x3"/>
  <p:notesSz cx="9925050" cy="67929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>
      <p:cViewPr>
        <p:scale>
          <a:sx n="60" d="100"/>
          <a:sy n="60" d="100"/>
        </p:scale>
        <p:origin x="-786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897" y="0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3AB5B-AA1F-487D-A2EB-D53E2698C42E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2089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897" y="6452089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75F64-0E92-49F4-B860-33DB317912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1897" y="0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13510-6971-4D16-872E-CDDDB66ACCD6}" type="datetimeFigureOut">
              <a:rPr lang="en-US" smtClean="0"/>
              <a:pPr/>
              <a:t>11/12/2020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09588"/>
            <a:ext cx="3394075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506" y="3226634"/>
            <a:ext cx="7940039" cy="3056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2089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1897" y="6452089"/>
            <a:ext cx="4300856" cy="3396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F79EE-B618-4C6D-BA5D-A1DF920ECC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F79EE-B618-4C6D-BA5D-A1DF920ECC8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5AACC26-E75D-484D-BC30-C43FDF87708D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F21C47-C425-44A4-9652-C7C940004DCF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E0BB47B-D90C-41F7-A430-9D5170C6010D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060B7-5C23-4488-ADD8-AC19443D61D4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17BC8-BBC1-46BB-A41D-61D9B86E2159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F506B7-CF0B-4471-810B-0B35EA77CB18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8DEAB-F4E1-45E5-A8A9-C463A16FB6F3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4D5C381-F583-4387-A050-0DC1B8AC2564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CEEEBDF-6365-449B-A4CD-E0E89C3326BE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116CA-339A-4638-87BD-6ED3AF9B1711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D2430-23B3-434A-AB2A-C8A95F61BBAC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DB61664-8EB9-429D-BCCB-496B73730AD2}" type="datetime1">
              <a:rPr lang="en-US" smtClean="0"/>
              <a:pPr/>
              <a:t>11/12/2020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Surendra Singh Raghuwanshi, SLMT 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3429000"/>
            <a:ext cx="61722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hi-IN" dirty="0" smtClean="0">
                <a:solidFill>
                  <a:srgbClr val="C00000"/>
                </a:solidFill>
              </a:rPr>
              <a:t>जिला निर्वाचन प्रबंधन योजना </a:t>
            </a:r>
            <a:r>
              <a:rPr lang="hi-IN" dirty="0" smtClean="0"/>
              <a:t/>
            </a:r>
            <a:br>
              <a:rPr lang="hi-IN" dirty="0" smtClean="0"/>
            </a:br>
            <a:r>
              <a:rPr lang="en-US" dirty="0" smtClean="0"/>
              <a:t> </a:t>
            </a:r>
            <a:r>
              <a:rPr lang="en-US" sz="2400" b="0" dirty="0" smtClean="0"/>
              <a:t>(District Election Management Plan)</a:t>
            </a:r>
            <a:r>
              <a:rPr lang="hi-IN" sz="2400" b="0" dirty="0" smtClean="0"/>
              <a:t/>
            </a:r>
            <a:br>
              <a:rPr lang="hi-IN" sz="2400" b="0" dirty="0" smtClean="0"/>
            </a:br>
            <a:r>
              <a:rPr lang="en-US" sz="2400" dirty="0" smtClean="0"/>
              <a:t>DEMP</a:t>
            </a: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4343401" y="4572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76600" y="1752600"/>
            <a:ext cx="480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-514350" algn="l"/>
              </a:tabLst>
            </a:pPr>
            <a:r>
              <a:rPr lang="hi-IN" sz="2400" b="1" dirty="0">
                <a:latin typeface="Kokila" panose="020B0604020202020204" pitchFamily="34" charset="0"/>
                <a:ea typeface="SimSun" pitchFamily="2" charset="-122"/>
                <a:cs typeface="Kokila" panose="020B0604020202020204" pitchFamily="34" charset="0"/>
              </a:rPr>
              <a:t>मध्यप्रदेश राज्य निर्वाचन आयोग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-514350" algn="l"/>
              </a:tabLst>
            </a:pPr>
            <a:r>
              <a:rPr lang="hi-IN" sz="2400" dirty="0">
                <a:latin typeface="Kokila" panose="020B0604020202020204" pitchFamily="34" charset="0"/>
                <a:ea typeface="SimSun" pitchFamily="2" charset="-122"/>
                <a:cs typeface="Kokila" panose="020B0604020202020204" pitchFamily="34" charset="0"/>
              </a:rPr>
              <a:t>हर वोट कीमती </a:t>
            </a:r>
            <a:r>
              <a:rPr lang="hi-IN" sz="1100" dirty="0">
                <a:latin typeface="Kokila" panose="020B0604020202020204" pitchFamily="34" charset="0"/>
                <a:ea typeface="SimSun" pitchFamily="2" charset="-122"/>
                <a:cs typeface="Kokila" panose="020B0604020202020204" pitchFamily="34" charset="0"/>
              </a:rPr>
              <a:t>●</a:t>
            </a:r>
            <a:r>
              <a:rPr lang="hi-IN" sz="2400" dirty="0">
                <a:latin typeface="Kokila" panose="020B0604020202020204" pitchFamily="34" charset="0"/>
                <a:ea typeface="SimSun" pitchFamily="2" charset="-122"/>
                <a:cs typeface="Kokila" panose="020B0604020202020204" pitchFamily="34" charset="0"/>
              </a:rPr>
              <a:t> हर निकाय महत्वपूर्ण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8612" y="5638800"/>
            <a:ext cx="494718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i-IN" sz="2000" dirty="0" smtClean="0">
                <a:solidFill>
                  <a:srgbClr val="009900"/>
                </a:solidFill>
              </a:rPr>
              <a:t>Surendra Singh Raghuwanshi </a:t>
            </a:r>
          </a:p>
          <a:p>
            <a:pPr algn="ctr"/>
            <a:r>
              <a:rPr lang="hi-IN" dirty="0" smtClean="0"/>
              <a:t>State </a:t>
            </a:r>
            <a:r>
              <a:rPr lang="en-US" dirty="0" smtClean="0"/>
              <a:t>Level Master Trainer </a:t>
            </a:r>
          </a:p>
          <a:p>
            <a:pPr algn="ctr"/>
            <a:r>
              <a:rPr lang="en-US" dirty="0" smtClean="0">
                <a:solidFill>
                  <a:srgbClr val="C00000"/>
                </a:solidFill>
              </a:rPr>
              <a:t>Madhya Pradesh State Election Commission</a:t>
            </a:r>
          </a:p>
        </p:txBody>
      </p:sp>
      <p:sp>
        <p:nvSpPr>
          <p:cNvPr id="9" name="Sun 8"/>
          <p:cNvSpPr/>
          <p:nvPr/>
        </p:nvSpPr>
        <p:spPr>
          <a:xfrm>
            <a:off x="5562600" y="4953000"/>
            <a:ext cx="457200" cy="4572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05800" cy="1143000"/>
          </a:xfrm>
          <a:solidFill>
            <a:schemeClr val="bg1">
              <a:lumMod val="8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जिला निर्वाचन प्रबंधन योजना क्या है ?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620000" cy="4645152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  <a:buFont typeface="Courier New" pitchFamily="49" charset="0"/>
              <a:buChar char="o"/>
            </a:pPr>
            <a:r>
              <a:rPr lang="hi-IN" dirty="0" smtClean="0"/>
              <a:t>उक्त दस्तावेज़ जिला निर्वाचन अधिकारी द्वारा तैयार किया जाता है</a:t>
            </a:r>
            <a:r>
              <a:rPr lang="en-US" dirty="0" smtClean="0"/>
              <a:t> </a:t>
            </a:r>
            <a:r>
              <a:rPr lang="hi-IN" dirty="0" smtClean="0"/>
              <a:t>|</a:t>
            </a:r>
          </a:p>
          <a:p>
            <a:pPr algn="just">
              <a:buClr>
                <a:srgbClr val="C00000"/>
              </a:buClr>
              <a:buSzPct val="80000"/>
              <a:buFont typeface="Courier New" pitchFamily="49" charset="0"/>
              <a:buChar char="o"/>
            </a:pPr>
            <a:endParaRPr lang="hi-IN" dirty="0" smtClean="0"/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  <a:buFont typeface="Courier New" pitchFamily="49" charset="0"/>
              <a:buChar char="o"/>
            </a:pPr>
            <a:r>
              <a:rPr lang="hi-IN" dirty="0" smtClean="0"/>
              <a:t>इसके माध्यम से निर्वाचन संबंधी समस्त सूचनाएँ एवं  समयवार गतिविधियां समाहित होती है जिससे निर्वाचन कुशलतापूर्वक, समयबद्ध कार्यक्रम के तहत त्रुटि रहित सम्पन्न किया जा सके |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096962"/>
          </a:xfrm>
          <a:solidFill>
            <a:schemeClr val="bg1">
              <a:lumMod val="8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जिला निर्वाचन प्रबंधन योजना के मुख्य घटक - 1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752600"/>
            <a:ext cx="7391400" cy="472135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जिले की महत्वपूर्ण जानकारी – एक नजर में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मतदान केन्द्रों की जानकारी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मानव संसाधन की जानकारी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समस्त प्रकार के प्रशिक्षणों का केलेण्डर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मूवमेंट प्लान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फोर्स डिप्लायमेंट प्लान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कम्मुनिकेशन प्लान |</a:t>
            </a:r>
          </a:p>
          <a:p>
            <a:pPr marL="457200" indent="-457200" algn="just">
              <a:buFont typeface="+mj-lt"/>
              <a:buAutoNum type="arabicPeriod"/>
            </a:pPr>
            <a:endParaRPr lang="hi-IN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305800" cy="1096962"/>
          </a:xfrm>
          <a:solidFill>
            <a:schemeClr val="bg1">
              <a:lumMod val="8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जिला निर्वाचन प्रबंधन योजना के मुख्य घटक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752600"/>
            <a:ext cx="7391400" cy="4721352"/>
          </a:xfrm>
        </p:spPr>
        <p:txBody>
          <a:bodyPr>
            <a:normAutofit lnSpcReduction="10000"/>
          </a:bodyPr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ई.व्ही.एम. प्रबंधन योजना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मटेरियल मेनेजमेंट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मतदान कर्मियों के लिये कल्याण कार्यक्रम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सेंस गतिविधियाँ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रिस्क प्रबंधन योजना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उपयोग की जाने वाली तकनीक संबंधी योजना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समस्त गतिविधियों का समय बद्ध केलेण्डर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 startAt="8"/>
            </a:pPr>
            <a:r>
              <a:rPr lang="hi-IN" dirty="0" smtClean="0"/>
              <a:t>मतगणना  |</a:t>
            </a:r>
          </a:p>
          <a:p>
            <a:pPr marL="457200" indent="-457200" algn="just">
              <a:buFont typeface="+mj-lt"/>
              <a:buAutoNum type="arabicPeriod"/>
            </a:pPr>
            <a:endParaRPr lang="hi-IN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05800" cy="1096962"/>
          </a:xfrm>
          <a:solidFill>
            <a:schemeClr val="bg1">
              <a:lumMod val="8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रणनीति 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762000" y="1752600"/>
            <a:ext cx="7315200" cy="472135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आंकड़े एकत्रित करना  - </a:t>
            </a:r>
            <a:r>
              <a:rPr lang="hi-IN" sz="2000" dirty="0" smtClean="0"/>
              <a:t>ARO</a:t>
            </a:r>
            <a:r>
              <a:rPr lang="hi-IN" dirty="0" smtClean="0"/>
              <a:t> स्तर पर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आंकड़ों को समेकित करना – </a:t>
            </a:r>
            <a:r>
              <a:rPr lang="hi-IN" sz="2000" dirty="0" smtClean="0"/>
              <a:t>RO</a:t>
            </a:r>
            <a:r>
              <a:rPr lang="hi-IN" dirty="0" smtClean="0"/>
              <a:t> स्तर पर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निकायवार / खंडवार योजना बनाना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प्लान जिला निर्वाचन अधिकारी को भेजना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eriod"/>
            </a:pPr>
            <a:r>
              <a:rPr lang="hi-IN" dirty="0" smtClean="0"/>
              <a:t>जिला निर्वाचन अधिकारी द्वारा परीक्षण उपरांत जिला निर्वाचन प्रबंधन प्लान तैयार करना तथा क्रियान्वित करना |</a:t>
            </a:r>
          </a:p>
          <a:p>
            <a:pPr algn="just">
              <a:buNone/>
            </a:pP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05800" cy="1096962"/>
          </a:xfrm>
          <a:solidFill>
            <a:schemeClr val="bg1">
              <a:lumMod val="8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जिला नोडल अधिकारियों की नियुक्ति 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85800" y="1524000"/>
            <a:ext cx="7391400" cy="5105400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None/>
            </a:pPr>
            <a:r>
              <a:rPr lang="hi-IN" sz="2000" dirty="0" smtClean="0"/>
              <a:t>विभिन्न कार्यों हेतु जिला नोडल अधिकारियों की नियुक्ति :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कानून व्यवस्था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मानव संसाधन प्रबंधन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ई.व्ही.एम. प्रबंधन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यातायात प्रबंधन 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प्रशिक्षण प्रबंधन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सामाग्री प्रबंधन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आदर्श आचरण संहिता एवं शिकायतों की जांच |</a:t>
            </a:r>
          </a:p>
          <a:p>
            <a:pPr algn="just">
              <a:buNone/>
            </a:pPr>
            <a:endParaRPr lang="en-US" sz="1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382000" cy="1096962"/>
          </a:xfrm>
          <a:solidFill>
            <a:schemeClr val="bg1">
              <a:lumMod val="85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जिला नोडल अधिकारियों की नियुक्ति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- 2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762000" y="1524000"/>
            <a:ext cx="7315200" cy="5105400"/>
          </a:xfrm>
        </p:spPr>
        <p:txBody>
          <a:bodyPr>
            <a:noAutofit/>
          </a:bodyPr>
          <a:lstStyle/>
          <a:p>
            <a:pPr marL="457200" indent="-457200" algn="just">
              <a:buNone/>
            </a:pPr>
            <a:r>
              <a:rPr lang="hi-IN" sz="2000" dirty="0" smtClean="0"/>
              <a:t>विभिन्न कार्यों हेतु जिला नोडल अधिकारियों की नियुक्ति :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निर्वाचन खर्च मानीटरिंग 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मतपत्र एवं डमी मतपत्र | 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मीडिया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सेंस गतिविधियां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IT प्रबंधन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प्रेक्षक |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en-US" dirty="0" smtClean="0"/>
              <a:t> </a:t>
            </a:r>
            <a:r>
              <a:rPr lang="hi-IN" dirty="0" smtClean="0"/>
              <a:t>नोडल अधिकारी पोस्टल बैलेट  |</a:t>
            </a:r>
          </a:p>
          <a:p>
            <a:pPr algn="just"/>
            <a:endParaRPr lang="en-US" sz="1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7391400" cy="838200"/>
          </a:xfrm>
          <a:ln>
            <a:solidFill>
              <a:srgbClr val="C00000"/>
            </a:solidFill>
            <a:prstDash val="lgDash"/>
          </a:ln>
        </p:spPr>
        <p:txBody>
          <a:bodyPr anchor="ctr"/>
          <a:lstStyle/>
          <a:p>
            <a:pPr algn="ctr"/>
            <a:r>
              <a:rPr lang="hi-I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जिले की महत्वपूर्ण जानकारी–एक नजर में </a:t>
            </a:r>
            <a:r>
              <a:rPr lang="hi-IN" dirty="0" smtClean="0">
                <a:solidFill>
                  <a:schemeClr val="tx1"/>
                </a:solidFill>
              </a:rPr>
              <a:t>|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371600"/>
            <a:ext cx="7315200" cy="4873752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जिले की भोगोलिक स्थिति –  मय नक़्शे सहित | </a:t>
            </a: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प्रशासकीय ईकाइयाँ |</a:t>
            </a: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जनांकिकी</a:t>
            </a:r>
            <a:r>
              <a:rPr lang="en-US" sz="9600" dirty="0" smtClean="0">
                <a:solidFill>
                  <a:srgbClr val="002060"/>
                </a:solidFill>
              </a:rPr>
              <a:t>(Demography) </a:t>
            </a:r>
            <a:r>
              <a:rPr lang="hi-IN" sz="9600" dirty="0" smtClean="0">
                <a:solidFill>
                  <a:srgbClr val="002060"/>
                </a:solidFill>
              </a:rPr>
              <a:t> |</a:t>
            </a: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सामाजिक, आर्थिक एवं सांस्कृतिक परिवेश |</a:t>
            </a: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जलवायु, पहुँच सुविधा |</a:t>
            </a: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सामान्य कानून व्यवस्था |</a:t>
            </a: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अधोसंरचना(</a:t>
            </a:r>
            <a:r>
              <a:rPr lang="en-US" sz="9600" dirty="0" smtClean="0">
                <a:solidFill>
                  <a:srgbClr val="002060"/>
                </a:solidFill>
              </a:rPr>
              <a:t>Infrastructure</a:t>
            </a:r>
            <a:r>
              <a:rPr lang="hi-IN" sz="9600" dirty="0" smtClean="0">
                <a:solidFill>
                  <a:srgbClr val="002060"/>
                </a:solidFill>
              </a:rPr>
              <a:t>) की उपलब्धता |</a:t>
            </a:r>
            <a:endParaRPr lang="en-US" sz="9600" dirty="0" smtClean="0">
              <a:solidFill>
                <a:srgbClr val="002060"/>
              </a:solidFill>
            </a:endParaRPr>
          </a:p>
          <a:p>
            <a:pPr marL="457200" indent="-457200">
              <a:lnSpc>
                <a:spcPct val="160000"/>
              </a:lnSpc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sz="9600" dirty="0" smtClean="0">
                <a:solidFill>
                  <a:srgbClr val="002060"/>
                </a:solidFill>
              </a:rPr>
              <a:t>जनसंख्या – 2011 निकाय बार</a:t>
            </a:r>
            <a:r>
              <a:rPr lang="en-US" sz="9600" dirty="0" smtClean="0">
                <a:solidFill>
                  <a:srgbClr val="002060"/>
                </a:solidFill>
              </a:rPr>
              <a:t> </a:t>
            </a:r>
            <a:r>
              <a:rPr lang="hi-IN" sz="9600" dirty="0" smtClean="0">
                <a:solidFill>
                  <a:srgbClr val="002060"/>
                </a:solidFill>
              </a:rPr>
              <a:t>/</a:t>
            </a:r>
            <a:r>
              <a:rPr lang="en-US" sz="9600" dirty="0" smtClean="0">
                <a:solidFill>
                  <a:srgbClr val="002060"/>
                </a:solidFill>
              </a:rPr>
              <a:t> </a:t>
            </a:r>
            <a:r>
              <a:rPr lang="hi-IN" sz="9600" dirty="0" smtClean="0">
                <a:solidFill>
                  <a:srgbClr val="002060"/>
                </a:solidFill>
              </a:rPr>
              <a:t>विकासखण्ड बार |</a:t>
            </a:r>
            <a:endParaRPr lang="en-US" sz="9600" dirty="0" smtClean="0">
              <a:solidFill>
                <a:srgbClr val="002060"/>
              </a:solidFill>
            </a:endParaRPr>
          </a:p>
          <a:p>
            <a:pPr marL="457200" indent="-457200">
              <a:lnSpc>
                <a:spcPct val="150000"/>
              </a:lnSpc>
              <a:buNone/>
            </a:pPr>
            <a:endParaRPr lang="hi-IN" dirty="0" smtClean="0"/>
          </a:p>
          <a:p>
            <a:pPr marL="457200" indent="-457200">
              <a:buNone/>
            </a:pPr>
            <a:r>
              <a:rPr lang="hi-IN" dirty="0" smtClean="0"/>
              <a:t>              </a:t>
            </a: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80281" y="3244334"/>
            <a:ext cx="383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dirty="0" smtClean="0">
                <a:solidFill>
                  <a:schemeClr val="accent1"/>
                </a:solidFill>
              </a:rPr>
              <a:t>1.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533400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400" dirty="0" smtClean="0">
                <a:solidFill>
                  <a:srgbClr val="C00000"/>
                </a:solidFill>
              </a:rPr>
              <a:t>1.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848600" cy="5257800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प्रोजेक्टेड जनसंख्या चालू वर्ष तक |</a:t>
            </a: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लिंगानुपात |</a:t>
            </a: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मतदाता |</a:t>
            </a: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मतदाता लिंगानुपात </a:t>
            </a:r>
            <a:r>
              <a:rPr lang="en-US" dirty="0" smtClean="0">
                <a:solidFill>
                  <a:srgbClr val="002060"/>
                </a:solidFill>
              </a:rPr>
              <a:t>|</a:t>
            </a:r>
            <a:endParaRPr lang="hi-IN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साक्षरता दर |</a:t>
            </a: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जनसंख्या वृद्धि दर |</a:t>
            </a: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गत नगरपालिका एवं त्रिस्तरीय पंचायत मतदान का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hi-IN" dirty="0" smtClean="0">
                <a:solidFill>
                  <a:srgbClr val="002060"/>
                </a:solidFill>
              </a:rPr>
              <a:t>प्रतिशत |</a:t>
            </a:r>
            <a:endParaRPr lang="en-US" dirty="0" smtClean="0">
              <a:solidFill>
                <a:srgbClr val="002060"/>
              </a:solidFill>
            </a:endParaRPr>
          </a:p>
          <a:p>
            <a:pPr marL="457200" indent="-457200">
              <a:buClr>
                <a:srgbClr val="C00000"/>
              </a:buClr>
              <a:buSzPct val="80000"/>
              <a:buFont typeface="Wingdings" pitchFamily="2" charset="2"/>
              <a:buChar char="Ø"/>
            </a:pPr>
            <a:r>
              <a:rPr lang="hi-IN" dirty="0" smtClean="0">
                <a:solidFill>
                  <a:srgbClr val="002060"/>
                </a:solidFill>
              </a:rPr>
              <a:t>निर्वाचन के दौरान आयोजित प्रशिक्षणों में कोविड – 19 के दिशा</a:t>
            </a:r>
            <a:r>
              <a:rPr lang="en-US" dirty="0" smtClean="0">
                <a:solidFill>
                  <a:srgbClr val="002060"/>
                </a:solidFill>
              </a:rPr>
              <a:t>-</a:t>
            </a:r>
            <a:r>
              <a:rPr lang="hi-IN" dirty="0" smtClean="0">
                <a:solidFill>
                  <a:srgbClr val="002060"/>
                </a:solidFill>
              </a:rPr>
              <a:t>निर्देशों की रूपरेखा |</a:t>
            </a: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43000" y="381000"/>
            <a:ext cx="7391400" cy="838200"/>
          </a:xfrm>
          <a:prstGeom prst="rect">
            <a:avLst/>
          </a:prstGeo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i-IN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जिले की महत्वपूर्ण जानकारी–एक नजर में </a:t>
            </a:r>
            <a:r>
              <a:rPr kumimoji="0" lang="hi-IN" sz="3000" b="0" i="0" u="none" strike="noStrike" kern="1200" cap="small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|</a:t>
            </a:r>
            <a:endParaRPr kumimoji="0" lang="en-US" sz="3000" b="0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533400"/>
            <a:ext cx="6120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r>
              <a:rPr lang="en-US" sz="2400" dirty="0" smtClean="0">
                <a:solidFill>
                  <a:srgbClr val="C00000"/>
                </a:solidFill>
              </a:rPr>
              <a:t>1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467600" cy="7921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मतदान केन्द्र (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POLLING  STATIONS</a:t>
            </a:r>
            <a:r>
              <a:rPr lang="hi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7467600" cy="487375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hi-IN" dirty="0" smtClean="0">
                <a:solidFill>
                  <a:srgbClr val="002060"/>
                </a:solidFill>
              </a:rPr>
              <a:t>निर्वाचन क्षेत्र वार मतदान केन्द्रों की संख्या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hi-IN" dirty="0" smtClean="0">
                <a:solidFill>
                  <a:srgbClr val="002060"/>
                </a:solidFill>
              </a:rPr>
              <a:t>मतदान केन्द्र लोकेशन की संख्या(</a:t>
            </a:r>
            <a:r>
              <a:rPr lang="en-US" dirty="0" smtClean="0">
                <a:solidFill>
                  <a:srgbClr val="002060"/>
                </a:solidFill>
              </a:rPr>
              <a:t>Polling Station Location </a:t>
            </a:r>
            <a:r>
              <a:rPr lang="hi-IN" dirty="0" smtClean="0">
                <a:solidFill>
                  <a:srgbClr val="002060"/>
                </a:solidFill>
              </a:rPr>
              <a:t>)|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hi-IN" dirty="0" smtClean="0">
                <a:solidFill>
                  <a:srgbClr val="002060"/>
                </a:solidFill>
              </a:rPr>
              <a:t>संवेदनशील मतदान केन्द्र/ अति संवेदनशील मतदान केन्द्र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hi-IN" dirty="0" smtClean="0">
                <a:solidFill>
                  <a:srgbClr val="002060"/>
                </a:solidFill>
              </a:rPr>
              <a:t>पहुँच विहिन मतदान केन्द्र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hi-IN" dirty="0" smtClean="0">
                <a:solidFill>
                  <a:srgbClr val="002060"/>
                </a:solidFill>
              </a:rPr>
              <a:t>छाया क्षेत्र</a:t>
            </a:r>
            <a:r>
              <a:rPr lang="en-US" dirty="0" smtClean="0">
                <a:solidFill>
                  <a:srgbClr val="002060"/>
                </a:solidFill>
              </a:rPr>
              <a:t>(Shadow area) </a:t>
            </a:r>
            <a:r>
              <a:rPr lang="hi-IN" dirty="0" smtClean="0">
                <a:solidFill>
                  <a:srgbClr val="002060"/>
                </a:solidFill>
              </a:rPr>
              <a:t>में आने वाले मतदान केन्द्र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</a:pPr>
            <a:r>
              <a:rPr lang="hi-IN" dirty="0" smtClean="0">
                <a:solidFill>
                  <a:srgbClr val="002060"/>
                </a:solidFill>
              </a:rPr>
              <a:t>मतदान केन्द्र प्रभारी एवं अधोसंरचना की उपलब्धता |</a:t>
            </a:r>
            <a:endParaRPr lang="en-US" dirty="0" smtClean="0">
              <a:solidFill>
                <a:srgbClr val="002060"/>
              </a:solidFill>
            </a:endParaRPr>
          </a:p>
          <a:p>
            <a:pPr marL="457200" indent="-457200">
              <a:lnSpc>
                <a:spcPct val="150000"/>
              </a:lnSpc>
              <a:buNone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381000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2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391400" cy="7159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 fontScale="90000"/>
          </a:bodyPr>
          <a:lstStyle/>
          <a:p>
            <a:pPr algn="ctr"/>
            <a:r>
              <a:rPr lang="hi-I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मानव संसाधन (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MANPOWER PLAN</a:t>
            </a:r>
            <a:r>
              <a:rPr lang="hi-I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hi-I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7467600" cy="510540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श्रेणी वार अधिकारियों, कर्मचारियों की आवश्यकता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श्रेणी वार अधिकारियों, कर्मचारियों की उपलब्धता </a:t>
            </a:r>
            <a:endParaRPr lang="en-US" sz="9600" dirty="0" smtClean="0">
              <a:solidFill>
                <a:srgbClr val="002060"/>
              </a:solidFill>
            </a:endParaRP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मास्टर ट्रेनर्स/जिला स्तरीय मास्टर ट्रेनर्स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एफ.एल.सी./कमीशनिंग आदि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कमी/अधिकता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सेक्टर मजिस्ट्रेट 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ज़ोनल अधिकारी, मतदान कर्मी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निर्वाचन खर्च निगरानी समीतियां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सामग्री वितरण प्राप्ति हेतु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सारणीकरण, मतगणना एवं परिणाम की घोषणा |</a:t>
            </a:r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SzPct val="80000"/>
            </a:pPr>
            <a:r>
              <a:rPr lang="hi-IN" sz="9600" dirty="0" smtClean="0">
                <a:solidFill>
                  <a:srgbClr val="002060"/>
                </a:solidFill>
              </a:rPr>
              <a:t>तकनीकी स्टाफ |</a:t>
            </a:r>
          </a:p>
          <a:p>
            <a:pPr marL="457200" indent="-457200">
              <a:buFont typeface="+mj-lt"/>
              <a:buAutoNum type="arabicParenR"/>
            </a:pPr>
            <a:endParaRPr lang="hi-IN" sz="9600" dirty="0" smtClean="0">
              <a:cs typeface="+mj-cs"/>
            </a:endParaRPr>
          </a:p>
          <a:p>
            <a:pPr marL="457200" indent="-457200">
              <a:buFont typeface="+mj-lt"/>
              <a:buAutoNum type="arabicParenR"/>
            </a:pPr>
            <a:endParaRPr lang="hi-IN" sz="9600" dirty="0" smtClean="0">
              <a:cs typeface="+mj-cs"/>
            </a:endParaRPr>
          </a:p>
          <a:p>
            <a:pPr marL="457200" indent="-457200">
              <a:buFont typeface="+mj-lt"/>
              <a:buAutoNum type="arabicParenR"/>
            </a:pPr>
            <a:endParaRPr lang="hi-IN" sz="9600" dirty="0" smtClean="0">
              <a:cs typeface="+mj-cs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362" y="381000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3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467600" cy="7159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प्रशिक्षण (</a:t>
            </a:r>
            <a:r>
              <a:rPr lang="en-US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</a:t>
            </a:r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    </a:t>
            </a:r>
            <a:endParaRPr lang="en-US" sz="2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7315200" cy="4873752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समयबद्ध प्रशिक्षण कार्यक्रम तैयार करें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जिला स्तर के प्रशिक्षण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ब्लॉक स्तर के प्रशिक्षण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रिसोर्स पर्सन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स्थान का चिंहांकन एवं वेल्फेयर मेनेजमेंट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प्रशिक्षण सामग्री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तकनीकी आवश्यकता का प्रबंधन कम्प्युटर प्रॉजेक्टर |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पुलिस प्रशिक्षण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जिला नोडल अधिकारियों का प्रशिक्षण | </a:t>
            </a: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381000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4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391400" cy="7159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मूवमेंट प्लान ( </a:t>
            </a:r>
            <a:r>
              <a:rPr lang="en-US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 Plan</a:t>
            </a:r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endParaRPr lang="en-US" sz="2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371600"/>
            <a:ext cx="7391400" cy="487375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रूट मेप बनाना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सेक्टरों का निर्धारण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वाहनों की आवश्यकता का आकलन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सामग्री वितरण एवं प्राप्ति स्थल का चिन्हांकन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श्रेणी / मेकवार वाहनो की उपलब्ध्ता का आकलन |</a:t>
            </a:r>
          </a:p>
          <a:p>
            <a:pPr marL="457200" indent="-457200">
              <a:buClr>
                <a:srgbClr val="C00000"/>
              </a:buClr>
              <a:buSzPct val="80000"/>
              <a:buFont typeface="+mj-lt"/>
              <a:buAutoNum type="arabicParenR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457200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5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467600" cy="7921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 fontScale="90000"/>
          </a:bodyPr>
          <a:lstStyle/>
          <a:p>
            <a:pPr algn="ctr"/>
            <a:r>
              <a:rPr lang="hi-IN" sz="3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फोर्स डिप्लायमेंट प्लान</a:t>
            </a:r>
            <a:r>
              <a:rPr lang="en-US" sz="3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FORCE DEPLOYMENT PLAN</a:t>
            </a:r>
            <a:r>
              <a:rPr lang="hi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7391400" cy="5105400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रेंक वार उपलब्ध फोर्स की जानकारी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आवश्यकता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सेक्टर मूवमेंट प्लान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संवेदनशील/ अति संवेदनशील  मतदान केन्द्रों की संख्या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संवेदनशील मतदान केन्द्र स्थलों की संख्या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स्ट्रॉंग रूम सुरक्षा व्यवस्था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मतगणना स्थल व्यवस्था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कम्युनिकेशन प्लान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200" dirty="0" smtClean="0">
                <a:solidFill>
                  <a:srgbClr val="002060"/>
                </a:solidFill>
              </a:rPr>
              <a:t>वल्नरेविलिटी(</a:t>
            </a:r>
            <a:r>
              <a:rPr lang="en-US" sz="2200" dirty="0" smtClean="0">
                <a:solidFill>
                  <a:srgbClr val="002060"/>
                </a:solidFill>
              </a:rPr>
              <a:t>V</a:t>
            </a:r>
            <a:r>
              <a:rPr lang="hi-IN" sz="2200" dirty="0" smtClean="0">
                <a:solidFill>
                  <a:srgbClr val="002060"/>
                </a:solidFill>
              </a:rPr>
              <a:t>ulnerablety) मेपिंग | </a:t>
            </a:r>
            <a:r>
              <a:rPr lang="en-US" sz="2200" b="1" dirty="0" smtClean="0">
                <a:solidFill>
                  <a:srgbClr val="002060"/>
                </a:solidFill>
                <a:latin typeface="Calibri"/>
                <a:ea typeface="Times New Roman"/>
                <a:cs typeface="Arial"/>
              </a:rPr>
              <a:t> 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81000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6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467600" cy="8683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कम्युनिकेशन प्लान (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 Plan</a:t>
            </a:r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24000"/>
            <a:ext cx="7772400" cy="464515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800" dirty="0" smtClean="0">
                <a:solidFill>
                  <a:srgbClr val="002060"/>
                </a:solidFill>
              </a:rPr>
              <a:t>मतदान केन्द्र वार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RO</a:t>
            </a:r>
            <a:r>
              <a:rPr lang="hi-IN" sz="2800" dirty="0" smtClean="0">
                <a:solidFill>
                  <a:srgbClr val="002060"/>
                </a:solidFill>
              </a:rPr>
              <a:t> मुख्यालय वार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800" dirty="0" smtClean="0">
                <a:solidFill>
                  <a:srgbClr val="002060"/>
                </a:solidFill>
              </a:rPr>
              <a:t>शेडो एरीया का चिन्हाँकन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800" dirty="0" smtClean="0">
                <a:solidFill>
                  <a:srgbClr val="002060"/>
                </a:solidFill>
              </a:rPr>
              <a:t>संचार की वैकल्पिक व्यवस्थाएं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800" dirty="0" smtClean="0">
                <a:solidFill>
                  <a:srgbClr val="002060"/>
                </a:solidFill>
              </a:rPr>
              <a:t>टेस्ट रन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800" dirty="0" smtClean="0">
                <a:solidFill>
                  <a:srgbClr val="002060"/>
                </a:solidFill>
              </a:rPr>
              <a:t>उपलब्ध हेंड सेट/ सेटेलाइट फोन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sz="2800" dirty="0" smtClean="0">
                <a:solidFill>
                  <a:srgbClr val="002060"/>
                </a:solidFill>
              </a:rPr>
              <a:t>कम्युनिकेशन दलों का गठन व प्रशिक्षण | 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52735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7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543800" cy="8683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ई.व्ही.एम. मेनेजमेंट (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EVM MANAGEMENT </a:t>
            </a:r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7848600" cy="487375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बैलेट यूनिट/कंट्रोल यूनिट की उपलब्धता एवं उनकी जांच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एफ.एल.सी./कमीशनिंग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ट्रांस्पोर्टेशन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ई. व्ही. एम. स्टोरेज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मतगणना स्थल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डी. एम. एम. निकालना व पुनः भंडारण |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पावर पैक की उपलब्धता |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endParaRPr lang="hi-IN" dirty="0" smtClean="0">
              <a:solidFill>
                <a:srgbClr val="002060"/>
              </a:solidFill>
            </a:endParaRP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452735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8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467600" cy="7921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 fontScale="90000"/>
          </a:bodyPr>
          <a:lstStyle/>
          <a:p>
            <a:pPr algn="ctr"/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मटेरियल मेनेजमेंट </a:t>
            </a:r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</a:t>
            </a:r>
            <a:r>
              <a:rPr lang="en-US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 MANAGEMENT</a:t>
            </a:r>
            <a:r>
              <a:rPr lang="hi-IN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295400"/>
            <a:ext cx="8153400" cy="4873752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राज्य स्तर से प्राप्त की जाने वाली सामग्री हेतु योजना, लाजिस्टिक, भंडारण वितरण आदि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जिला स्तर पर क्रय की जाने वाली सामग्री निविदाएँ आदि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आवश्यकता का आंकलन करना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समयबद्ध कार्यक्रम तैयार करना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IT प्रबंधन हेतु लगने वाली सामग्री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सामग्री वितरण प्राप्ति हेतु व्यवस्थाएं फर्नीचर |</a:t>
            </a: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452735"/>
            <a:ext cx="4596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9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0207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 fontScale="90000"/>
          </a:bodyPr>
          <a:lstStyle/>
          <a:p>
            <a:pPr algn="ctr"/>
            <a:r>
              <a:rPr lang="en-US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i-IN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मतदान कर्मचारी कल्याण योजना</a:t>
            </a:r>
            <a:r>
              <a:rPr lang="en-US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077200" cy="4873752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वेलफेयर ऑफिसर की नियुक्ति जिला स्तर से मतदान केन्द्र स्तर तक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प्रशिक्षण स्थल पर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परिवहन व्यवस्थाओं में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दिव्यांग एवं महिलाओं हेतु विशेष कल्याण योजना |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2735"/>
            <a:ext cx="68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10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467600" cy="7921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सेंस गतिविधियां (</a:t>
            </a:r>
            <a:r>
              <a:rPr lang="en-US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SENSE OVERVIEW</a:t>
            </a:r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8153400" cy="487375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जिलों द्वारा प्रचार - प्रसार हेतु तैयार किए गये प्लान/ कैलेण्डर अनुसार गतिविधियों का आयोजन कराना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बैनर, पोस्टर अन्य प्रचार सामग्री का निर्माण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नैतिक मतदान हेतु जागरूकता अभियान |</a:t>
            </a:r>
          </a:p>
          <a:p>
            <a:pPr marL="457200" indent="-457200" algn="just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परिसर दूत(</a:t>
            </a:r>
            <a:r>
              <a:rPr lang="en-US" dirty="0" smtClean="0">
                <a:solidFill>
                  <a:srgbClr val="002060"/>
                </a:solidFill>
              </a:rPr>
              <a:t>Campus Ambassador )</a:t>
            </a:r>
            <a:r>
              <a:rPr lang="hi-IN" dirty="0" smtClean="0">
                <a:solidFill>
                  <a:srgbClr val="002060"/>
                </a:solidFill>
              </a:rPr>
              <a:t> के माध्यम से प्रचार प्रसार | </a:t>
            </a:r>
          </a:p>
          <a:p>
            <a:pPr marL="457200" indent="-457200" algn="just">
              <a:buAutoNum type="arabicParenR"/>
            </a:pPr>
            <a:endParaRPr lang="hi-IN" dirty="0" smtClean="0"/>
          </a:p>
          <a:p>
            <a:pPr marL="457200" indent="-457200" algn="just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2735"/>
            <a:ext cx="68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11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7467600" cy="838200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जोखिम प्रबंधन</a:t>
            </a:r>
            <a:r>
              <a:rPr lang="en-US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MANAGEMENT</a:t>
            </a:r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239000" cy="4873752"/>
          </a:xfrm>
        </p:spPr>
        <p:txBody>
          <a:bodyPr/>
          <a:lstStyle/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जोखिमों(R</a:t>
            </a:r>
            <a:r>
              <a:rPr lang="en-US" dirty="0" err="1" smtClean="0">
                <a:solidFill>
                  <a:srgbClr val="002060"/>
                </a:solidFill>
              </a:rPr>
              <a:t>isk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hi-IN" dirty="0" smtClean="0">
                <a:solidFill>
                  <a:srgbClr val="002060"/>
                </a:solidFill>
              </a:rPr>
              <a:t>) की पहचान करना |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जोखिमों से निपटने हेतु कार्य योजना बनाना |</a:t>
            </a: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2735"/>
            <a:ext cx="68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12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467600" cy="8683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 fontScale="90000"/>
          </a:bodyPr>
          <a:lstStyle/>
          <a:p>
            <a:pPr algn="ctr"/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टेक्नोलाजी का उपयोग ( </a:t>
            </a:r>
            <a:r>
              <a:rPr lang="en-US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 USE PLAN</a:t>
            </a:r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r>
              <a:rPr lang="en-US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i-IN" sz="25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5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7620000" cy="4645152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SMS प्रणाली |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मतदान सहायता केन्द्र |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ऑनलाइन नामनिर्देशन ओलिन(</a:t>
            </a:r>
            <a:r>
              <a:rPr lang="en-US" dirty="0" smtClean="0">
                <a:solidFill>
                  <a:srgbClr val="002060"/>
                </a:solidFill>
              </a:rPr>
              <a:t>O</a:t>
            </a:r>
            <a:r>
              <a:rPr lang="hi-IN" dirty="0" smtClean="0">
                <a:solidFill>
                  <a:srgbClr val="002060"/>
                </a:solidFill>
              </a:rPr>
              <a:t>LIN) हेतु सुविधा केंद्र |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चुनाव - मोबाइल एप |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सोशल मीडिया का उपयोग |</a:t>
            </a:r>
          </a:p>
          <a:p>
            <a:pPr marL="457200" indent="-457200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कम्प्युटर, इंटरनेट, ऑपरेटर्स |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2735"/>
            <a:ext cx="68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13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391400" cy="8683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समयबद्ध कार्यक्रम </a:t>
            </a:r>
            <a:r>
              <a:rPr lang="hi-IN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Timed schedule</a:t>
            </a:r>
            <a:r>
              <a:rPr lang="hi-IN" sz="2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</a:t>
            </a: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001000" cy="4873752"/>
          </a:xfrm>
        </p:spPr>
        <p:txBody>
          <a:bodyPr/>
          <a:lstStyle/>
          <a:p>
            <a:pPr marL="457200" indent="-457200" algn="just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हर एक गतिविधि को सम्पन्न कराने के लिए निर्धारित लक्ष्य प्राप्ति हेतु समयबद्ध कार्यक्रम बनाना |</a:t>
            </a:r>
          </a:p>
          <a:p>
            <a:pPr marL="457200" indent="-457200" algn="just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गतिविधियों की मानीटरिंग करना |</a:t>
            </a:r>
          </a:p>
          <a:p>
            <a:pPr marL="457200" indent="-457200" algn="just">
              <a:lnSpc>
                <a:spcPct val="20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दस्तावेजीकरण |</a:t>
            </a:r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pPr marL="457200" indent="-457200"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2735"/>
            <a:ext cx="68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14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391400" cy="792162"/>
          </a:xfrm>
          <a:ln>
            <a:solidFill>
              <a:srgbClr val="C00000"/>
            </a:solidFill>
            <a:prstDash val="lgDash"/>
          </a:ln>
        </p:spPr>
        <p:txBody>
          <a:bodyPr vert="horz" anchor="ctr">
            <a:normAutofit/>
          </a:bodyPr>
          <a:lstStyle/>
          <a:p>
            <a:pPr algn="ctr"/>
            <a:r>
              <a:rPr lang="hi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मतगणना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i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योजना (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Counting Plan</a:t>
            </a:r>
            <a:r>
              <a:rPr lang="hi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95400"/>
            <a:ext cx="7772400" cy="487375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स्थान का चिन्हाँकन |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आवश्यकता अधोसंरचना स्थापित करना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मेन पावर का चिन्हाँकन | 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सुरक्षा प्रबंधन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सारणीकरण कार्य |</a:t>
            </a:r>
          </a:p>
          <a:p>
            <a:pPr marL="457200" indent="-457200">
              <a:lnSpc>
                <a:spcPct val="150000"/>
              </a:lnSpc>
              <a:buClr>
                <a:srgbClr val="C00000"/>
              </a:buClr>
              <a:buSzPct val="80000"/>
              <a:buFont typeface="+mj-lt"/>
              <a:buAutoNum type="arabicParenR"/>
            </a:pPr>
            <a:r>
              <a:rPr lang="hi-IN" dirty="0" smtClean="0">
                <a:solidFill>
                  <a:srgbClr val="002060"/>
                </a:solidFill>
              </a:rPr>
              <a:t>संलग्न कर्मियों का प्रशिक्षण |</a:t>
            </a:r>
          </a:p>
          <a:p>
            <a:pPr marL="457200" indent="-457200">
              <a:buClr>
                <a:srgbClr val="C00000"/>
              </a:buClr>
              <a:buSzPct val="80000"/>
              <a:buFont typeface="+mj-lt"/>
              <a:buAutoNum type="arabicParenR"/>
            </a:pPr>
            <a:endParaRPr lang="hi-IN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452735"/>
            <a:ext cx="6882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15</a:t>
            </a:r>
            <a:r>
              <a:rPr lang="hi-IN" sz="2400" dirty="0" smtClean="0">
                <a:solidFill>
                  <a:srgbClr val="C00000"/>
                </a:solidFill>
              </a:rPr>
              <a:t>.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4"/>
          <p:cNvSpPr/>
          <p:nvPr/>
        </p:nvSpPr>
        <p:spPr>
          <a:xfrm>
            <a:off x="-1164929" y="282871"/>
            <a:ext cx="11347913" cy="174440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47650" tIns="247650" rIns="247650" bIns="24765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304800" y="3505200"/>
            <a:ext cx="7924800" cy="2133600"/>
            <a:chOff x="0" y="0"/>
            <a:chExt cx="11461135" cy="2844800"/>
          </a:xfrm>
        </p:grpSpPr>
        <p:sp>
          <p:nvSpPr>
            <p:cNvPr id="19" name="Rounded Rectangle 18"/>
            <p:cNvSpPr/>
            <p:nvPr/>
          </p:nvSpPr>
          <p:spPr>
            <a:xfrm>
              <a:off x="0" y="0"/>
              <a:ext cx="11461135" cy="274320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1" y="11571"/>
              <a:ext cx="11416452" cy="283322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00B05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 smtClean="0">
                <a:solidFill>
                  <a:srgbClr val="C00000"/>
                </a:solidFill>
              </a:endParaRPr>
            </a:p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i-IN" sz="2800" kern="12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सुरेन्द्र सिंह रघुवंशी </a:t>
              </a:r>
              <a:endParaRPr lang="en-US" sz="2800" kern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 smtClean="0">
                  <a:solidFill>
                    <a:srgbClr val="C00000"/>
                  </a:solidFill>
                  <a:latin typeface="Constantia" pitchFamily="18" charset="0"/>
                </a:rPr>
                <a:t>94250 – 18827</a:t>
              </a:r>
            </a:p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i-I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surendra.s</a:t>
              </a:r>
              <a:r>
                <a:rPr lang="hi-IN" sz="20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27</a:t>
              </a:r>
              <a:r>
                <a:rPr lang="hi-IN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@</a:t>
              </a:r>
              <a:r>
                <a:rPr lang="en-US" sz="2800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gmail.com</a:t>
              </a:r>
            </a:p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2133600" y="1447800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smtClean="0">
                <a:solidFill>
                  <a:schemeClr val="bg1"/>
                </a:solidFill>
              </a:rPr>
              <a:t>Thanks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29400" y="1524000"/>
            <a:ext cx="54854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>
                <a:solidFill>
                  <a:schemeClr val="bg1"/>
                </a:solidFill>
              </a:rPr>
              <a:t>!</a:t>
            </a:r>
            <a:endParaRPr lang="en-US" dirty="0"/>
          </a:p>
        </p:txBody>
      </p:sp>
      <p:pic>
        <p:nvPicPr>
          <p:cNvPr id="1026" name="Picture 2" descr="Dhanyawad Bungalow Girl's Hostel - Posts | Facebo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838200"/>
            <a:ext cx="5029200" cy="2295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Surendra Singh Raghuwanshi, SLMT 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975</TotalTime>
  <Words>1064</Words>
  <Application>Microsoft Office PowerPoint</Application>
  <PresentationFormat>On-screen Show (4:3)</PresentationFormat>
  <Paragraphs>205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Oriel</vt:lpstr>
      <vt:lpstr>जिला निर्वाचन प्रबंधन योजना   (District Election Management Plan) DEMP</vt:lpstr>
      <vt:lpstr>जिला निर्वाचन प्रबंधन योजना क्या है ?</vt:lpstr>
      <vt:lpstr>जिला निर्वाचन प्रबंधन योजना के मुख्य घटक - 1 </vt:lpstr>
      <vt:lpstr>जिला निर्वाचन प्रबंधन योजना के मुख्य घटक - 2  </vt:lpstr>
      <vt:lpstr>रणनीति </vt:lpstr>
      <vt:lpstr>जिला नोडल अधिकारियों की नियुक्ति - 1</vt:lpstr>
      <vt:lpstr>जिला नोडल अधिकारियों की नियुक्ति - 2</vt:lpstr>
      <vt:lpstr>जिले की महत्वपूर्ण जानकारी–एक नजर में |</vt:lpstr>
      <vt:lpstr>Slide 9</vt:lpstr>
      <vt:lpstr>मतदान केन्द्र (POLLING  STATIONS )</vt:lpstr>
      <vt:lpstr>मानव संसाधन ( MANPOWER PLAN )   </vt:lpstr>
      <vt:lpstr>प्रशिक्षण ( TRAINING )    </vt:lpstr>
      <vt:lpstr>मूवमेंट प्लान ( Movement Plan )</vt:lpstr>
      <vt:lpstr>फोर्स डिप्लायमेंट प्लान ( FORCE DEPLOYMENT PLAN ) </vt:lpstr>
      <vt:lpstr>कम्युनिकेशन प्लान (Communication Plan) </vt:lpstr>
      <vt:lpstr>ई.व्ही.एम. मेनेजमेंट (EVM MANAGEMENT )</vt:lpstr>
      <vt:lpstr> मटेरियल मेनेजमेंट ( MATERIAL MANAGEMENT ) </vt:lpstr>
      <vt:lpstr> मतदान कर्मचारी कल्याण योजना </vt:lpstr>
      <vt:lpstr>सेंस गतिविधियां (SENSE OVERVIEW) </vt:lpstr>
      <vt:lpstr>जोखिम प्रबंधन (RISK MANAGEMENT) </vt:lpstr>
      <vt:lpstr> टेक्नोलाजी का उपयोग ( TECHNOLOGY USE PLAN )  </vt:lpstr>
      <vt:lpstr>समयबद्ध कार्यक्रम (Timed schedule )</vt:lpstr>
      <vt:lpstr>मतगणना योजना (Counting Plan) 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जिला निर्वाचन प्रबंधन योजना   (District Election Management Plan)</dc:title>
  <dc:creator>admin</dc:creator>
  <cp:lastModifiedBy>admin</cp:lastModifiedBy>
  <cp:revision>180</cp:revision>
  <dcterms:created xsi:type="dcterms:W3CDTF">2006-08-16T00:00:00Z</dcterms:created>
  <dcterms:modified xsi:type="dcterms:W3CDTF">2020-11-12T07:25:58Z</dcterms:modified>
</cp:coreProperties>
</file>