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73" r:id="rId3"/>
    <p:sldId id="274" r:id="rId4"/>
    <p:sldId id="276" r:id="rId5"/>
    <p:sldId id="259" r:id="rId6"/>
    <p:sldId id="277" r:id="rId7"/>
    <p:sldId id="278" r:id="rId8"/>
    <p:sldId id="281" r:id="rId9"/>
    <p:sldId id="279" r:id="rId10"/>
    <p:sldId id="282" r:id="rId11"/>
    <p:sldId id="280" r:id="rId12"/>
    <p:sldId id="283" r:id="rId13"/>
    <p:sldId id="272" r:id="rId14"/>
  </p:sldIdLst>
  <p:sldSz cx="9144000" cy="6858000" type="screen4x3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17" autoAdjust="0"/>
  </p:normalViewPr>
  <p:slideViewPr>
    <p:cSldViewPr>
      <p:cViewPr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141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51BA-8E61-49AF-A4D5-DA073A28F5B4}" type="datetimeFigureOut">
              <a:rPr lang="en-US" smtClean="0"/>
              <a:pPr/>
              <a:t>12/9/2020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CC3B-632C-4288-9C03-B9B200D7B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51BA-8E61-49AF-A4D5-DA073A28F5B4}" type="datetimeFigureOut">
              <a:rPr lang="en-US" smtClean="0"/>
              <a:pPr/>
              <a:t>12/9/2020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CC3B-632C-4288-9C03-B9B200D7B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51BA-8E61-49AF-A4D5-DA073A28F5B4}" type="datetimeFigureOut">
              <a:rPr lang="en-US" smtClean="0"/>
              <a:pPr/>
              <a:t>12/9/2020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CC3B-632C-4288-9C03-B9B200D7B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51BA-8E61-49AF-A4D5-DA073A28F5B4}" type="datetimeFigureOut">
              <a:rPr lang="en-US" smtClean="0"/>
              <a:pPr/>
              <a:t>12/9/2020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CC3B-632C-4288-9C03-B9B200D7B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51BA-8E61-49AF-A4D5-DA073A28F5B4}" type="datetimeFigureOut">
              <a:rPr lang="en-US" smtClean="0"/>
              <a:pPr/>
              <a:t>12/9/2020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CC3B-632C-4288-9C03-B9B200D7B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51BA-8E61-49AF-A4D5-DA073A28F5B4}" type="datetimeFigureOut">
              <a:rPr lang="en-US" smtClean="0"/>
              <a:pPr/>
              <a:t>12/9/2020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CC3B-632C-4288-9C03-B9B200D7B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51BA-8E61-49AF-A4D5-DA073A28F5B4}" type="datetimeFigureOut">
              <a:rPr lang="en-US" smtClean="0"/>
              <a:pPr/>
              <a:t>12/9/2020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CC3B-632C-4288-9C03-B9B200D7B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51BA-8E61-49AF-A4D5-DA073A28F5B4}" type="datetimeFigureOut">
              <a:rPr lang="en-US" smtClean="0"/>
              <a:pPr/>
              <a:t>12/9/2020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CC3B-632C-4288-9C03-B9B200D7B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51BA-8E61-49AF-A4D5-DA073A28F5B4}" type="datetimeFigureOut">
              <a:rPr lang="en-US" smtClean="0"/>
              <a:pPr/>
              <a:t>12/9/2020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CC3B-632C-4288-9C03-B9B200D7B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51BA-8E61-49AF-A4D5-DA073A28F5B4}" type="datetimeFigureOut">
              <a:rPr lang="en-US" smtClean="0"/>
              <a:pPr/>
              <a:t>12/9/2020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CC3B-632C-4288-9C03-B9B200D7B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51BA-8E61-49AF-A4D5-DA073A28F5B4}" type="datetimeFigureOut">
              <a:rPr lang="en-US" smtClean="0"/>
              <a:pPr/>
              <a:t>12/9/2020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CC3B-632C-4288-9C03-B9B200D7B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B51BA-8E61-49AF-A4D5-DA073A28F5B4}" type="datetimeFigureOut">
              <a:rPr lang="en-US" smtClean="0"/>
              <a:pPr/>
              <a:t>12/9/2020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CCC3B-632C-4288-9C03-B9B200D7B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0"/>
            <a:ext cx="8358246" cy="12858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Arial Rounded MT Bold" pitchFamily="34" charset="0"/>
              </a:rPr>
              <a:t>MP Local Election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Polling Party Randomization Software 2020-21</a:t>
            </a:r>
            <a:endParaRPr lang="en-US" sz="2800" dirty="0"/>
          </a:p>
        </p:txBody>
      </p:sp>
      <p:pic>
        <p:nvPicPr>
          <p:cNvPr id="4" name="Picture 3" descr="nic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1340768"/>
            <a:ext cx="1872208" cy="1479798"/>
          </a:xfrm>
          <a:prstGeom prst="rect">
            <a:avLst/>
          </a:prstGeom>
        </p:spPr>
      </p:pic>
      <p:pic>
        <p:nvPicPr>
          <p:cNvPr id="6" name="Picture 5" descr="SEC-Logo-DN.jpg"/>
          <p:cNvPicPr>
            <a:picLocks noChangeAspect="1"/>
          </p:cNvPicPr>
          <p:nvPr/>
        </p:nvPicPr>
        <p:blipFill>
          <a:blip r:embed="rId3" cstate="print">
            <a:lum bright="-6000"/>
          </a:blip>
          <a:stretch>
            <a:fillRect/>
          </a:stretch>
        </p:blipFill>
        <p:spPr>
          <a:xfrm>
            <a:off x="899592" y="1340768"/>
            <a:ext cx="2114550" cy="14382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57158" y="3429000"/>
            <a:ext cx="8547587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Online</a:t>
            </a:r>
          </a:p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DATA 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ENTRY APPLICATION- Local 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Election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2020-21</a:t>
            </a:r>
            <a:endParaRPr lang="en-US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en-US" sz="3600" i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LIVE Demo 9</a:t>
            </a:r>
            <a:r>
              <a:rPr lang="en-US" sz="3600" i="1" u="sng" cap="all" baseline="30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</a:t>
            </a:r>
            <a:r>
              <a:rPr lang="en-US" sz="3600" i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600" i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December 2020</a:t>
            </a:r>
            <a:endParaRPr lang="en-US" sz="3600" i="1" u="sng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0178" name="Picture 2" descr="Voter Verifiable Paper - Election Systems &amp; Softwar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1142984"/>
            <a:ext cx="2571768" cy="2533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357166"/>
            <a:ext cx="8358246" cy="12858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MP Local Election </a:t>
            </a:r>
            <a:br>
              <a:rPr lang="en-US" dirty="0" smtClean="0"/>
            </a:br>
            <a:r>
              <a:rPr lang="en-US" sz="2800" dirty="0" smtClean="0"/>
              <a:t>Polling Party Randomization Software 2020-21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7978080" cy="4500594"/>
          </a:xfrm>
        </p:spPr>
        <p:txBody>
          <a:bodyPr>
            <a:noAutofit/>
          </a:bodyPr>
          <a:lstStyle/>
          <a:p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EPDS 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STATUS- </a:t>
            </a: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ECI 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V/S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SEC</a:t>
            </a:r>
          </a:p>
          <a:p>
            <a:pPr algn="l"/>
            <a:endParaRPr lang="en-US" sz="28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l"/>
            <a:endParaRPr lang="en-US" sz="28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l"/>
            <a:endParaRPr lang="en-US" sz="2800" dirty="0">
              <a:solidFill>
                <a:srgbClr val="002060"/>
              </a:solidFill>
              <a:latin typeface="Arial Rounded MT Bold" pitchFamily="34" charset="0"/>
            </a:endParaRPr>
          </a:p>
          <a:p>
            <a:pPr algn="l"/>
            <a:endParaRPr lang="en-US" sz="28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pic>
        <p:nvPicPr>
          <p:cNvPr id="4" name="Picture 3" descr="nic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0"/>
            <a:ext cx="1331640" cy="1047750"/>
          </a:xfrm>
          <a:prstGeom prst="rect">
            <a:avLst/>
          </a:prstGeom>
        </p:spPr>
      </p:pic>
      <p:pic>
        <p:nvPicPr>
          <p:cNvPr id="5" name="Picture 4" descr="SEC-Logo-DN.jpg"/>
          <p:cNvPicPr>
            <a:picLocks noChangeAspect="1"/>
          </p:cNvPicPr>
          <p:nvPr/>
        </p:nvPicPr>
        <p:blipFill>
          <a:blip r:embed="rId3" cstate="print">
            <a:lum bright="-6000"/>
          </a:blip>
          <a:stretch>
            <a:fillRect/>
          </a:stretch>
        </p:blipFill>
        <p:spPr>
          <a:xfrm>
            <a:off x="0" y="0"/>
            <a:ext cx="1656184" cy="1126504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0034" y="2420888"/>
          <a:ext cx="8215370" cy="4127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5370"/>
              </a:tblGrid>
              <a:tr h="232967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</a:rPr>
                        <a:t>ECI</a:t>
                      </a:r>
                      <a:r>
                        <a:rPr lang="en-US" sz="2800" baseline="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</a:rPr>
                        <a:t> –CEO MP HAS </a:t>
                      </a:r>
                      <a:r>
                        <a:rPr lang="en-US" sz="28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</a:rPr>
                        <a:t>USED IN M P STATE </a:t>
                      </a:r>
                    </a:p>
                    <a:p>
                      <a:endParaRPr lang="en-US" sz="2800" dirty="0" smtClean="0">
                        <a:solidFill>
                          <a:srgbClr val="002060"/>
                        </a:solidFill>
                        <a:latin typeface="Arial Rounded MT Bold" pitchFamily="34" charset="0"/>
                      </a:endParaRPr>
                    </a:p>
                    <a:p>
                      <a:pPr marL="514350" indent="-514350">
                        <a:buAutoNum type="arabicPeriod"/>
                      </a:pPr>
                      <a:r>
                        <a:rPr lang="en-US" sz="28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</a:rPr>
                        <a:t>GENERAL ASSEMBLY 2018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en-US" sz="28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</a:rPr>
                        <a:t>LOKSABHA 2019 </a:t>
                      </a:r>
                    </a:p>
                    <a:p>
                      <a:pPr marL="514350" indent="-514350">
                        <a:buAutoNum type="arabicPeriod"/>
                      </a:pPr>
                      <a:r>
                        <a:rPr lang="en-US" sz="28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</a:rPr>
                        <a:t>MP BYE ELECTION 2020.</a:t>
                      </a:r>
                      <a:endParaRPr lang="en-US" sz="2800" dirty="0"/>
                    </a:p>
                  </a:txBody>
                  <a:tcPr/>
                </a:tc>
              </a:tr>
              <a:tr h="163077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</a:rPr>
                        <a:t>SEC-EPDS IS CUSTOMIZED FOR DATA ENTRY</a:t>
                      </a:r>
                    </a:p>
                    <a:p>
                      <a:endParaRPr lang="en-US" sz="2800" dirty="0" smtClean="0">
                        <a:solidFill>
                          <a:srgbClr val="002060"/>
                        </a:solidFill>
                        <a:latin typeface="Arial Rounded MT Bold" pitchFamily="34" charset="0"/>
                      </a:endParaRPr>
                    </a:p>
                    <a:p>
                      <a:r>
                        <a:rPr lang="en-US" sz="28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</a:rPr>
                        <a:t> 1. MP LOCAL ELECTION URBAN 2020-21</a:t>
                      </a:r>
                    </a:p>
                    <a:p>
                      <a:r>
                        <a:rPr lang="en-US" sz="2800" kern="12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 2. MP LOCAL RURAL </a:t>
                      </a:r>
                      <a:r>
                        <a:rPr lang="en-US" sz="2800" kern="12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ELECTION 2020-21</a:t>
                      </a:r>
                      <a:endParaRPr lang="en-US" sz="2800" kern="1200" dirty="0" smtClean="0">
                        <a:solidFill>
                          <a:srgbClr val="002060"/>
                        </a:solidFill>
                        <a:latin typeface="Arial Rounded MT Bold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285728"/>
            <a:ext cx="8358246" cy="12858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MP Local Election- </a:t>
            </a:r>
            <a:br>
              <a:rPr lang="en-US" dirty="0" smtClean="0"/>
            </a:br>
            <a:r>
              <a:rPr lang="en-US" sz="2800" dirty="0" smtClean="0"/>
              <a:t>Polling Party Randomization Software </a:t>
            </a:r>
            <a:r>
              <a:rPr lang="en-US" sz="2800" dirty="0" smtClean="0"/>
              <a:t>2020-21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1268760"/>
            <a:ext cx="7772400" cy="4500594"/>
          </a:xfrm>
        </p:spPr>
        <p:txBody>
          <a:bodyPr>
            <a:normAutofit/>
          </a:bodyPr>
          <a:lstStyle/>
          <a:p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SEC-EPDS </a:t>
            </a: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RANDOMIZATION NORMS</a:t>
            </a:r>
          </a:p>
          <a:p>
            <a:endParaRPr lang="en-US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marL="514350" indent="-514350" algn="l"/>
            <a:endParaRPr lang="en-US" sz="2400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pic>
        <p:nvPicPr>
          <p:cNvPr id="4" name="Picture 3" descr="nic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0"/>
            <a:ext cx="1331640" cy="1047750"/>
          </a:xfrm>
          <a:prstGeom prst="rect">
            <a:avLst/>
          </a:prstGeom>
        </p:spPr>
      </p:pic>
      <p:pic>
        <p:nvPicPr>
          <p:cNvPr id="5" name="Picture 4" descr="SEC-Logo-DN.jpg"/>
          <p:cNvPicPr>
            <a:picLocks noChangeAspect="1"/>
          </p:cNvPicPr>
          <p:nvPr/>
        </p:nvPicPr>
        <p:blipFill>
          <a:blip r:embed="rId3" cstate="print">
            <a:lum bright="-6000"/>
          </a:blip>
          <a:stretch>
            <a:fillRect/>
          </a:stretch>
        </p:blipFill>
        <p:spPr>
          <a:xfrm>
            <a:off x="0" y="0"/>
            <a:ext cx="1656184" cy="1126504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43608" y="3212976"/>
          <a:ext cx="734481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316835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TYPE OF ELECTION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RANDOMIZATION</a:t>
                      </a:r>
                      <a:r>
                        <a:rPr lang="en-US" baseline="0" dirty="0" smtClean="0"/>
                        <a:t> BASE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</a:rPr>
                        <a:t>NAGAR NIGAM MAYOR ELECTION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</a:rPr>
                        <a:t>ASSEMBLY CON./Ward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</a:rPr>
                        <a:t>NAGAR PARISHAD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</a:rPr>
                        <a:t>BLOCK BASED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</a:rPr>
                        <a:t>NAGAR PANCHAYAT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</a:rPr>
                        <a:t>BLOCK BASED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8358246" cy="12858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MP Local Election</a:t>
            </a:r>
            <a:br>
              <a:rPr lang="en-US" dirty="0" smtClean="0"/>
            </a:br>
            <a:r>
              <a:rPr lang="en-US" sz="2800" dirty="0" smtClean="0"/>
              <a:t>Polling Party Randomization Software 2020-21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357298"/>
            <a:ext cx="7772400" cy="4500594"/>
          </a:xfrm>
        </p:spPr>
        <p:txBody>
          <a:bodyPr>
            <a:normAutofit/>
          </a:bodyPr>
          <a:lstStyle/>
          <a:p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SEC-EPDS MASTER TABLES</a:t>
            </a:r>
          </a:p>
          <a:p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ACCURANCY 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REQUIRED 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- 100% 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l"/>
            <a:endParaRPr lang="en-US" sz="2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marL="457200" indent="-457200" algn="l">
              <a:buAutoNum type="arabicPeriod"/>
            </a:pPr>
            <a:endParaRPr lang="en-US" sz="2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marL="457200" indent="-457200" algn="l">
              <a:buAutoNum type="arabicPeriod"/>
            </a:pPr>
            <a:endParaRPr lang="en-US" sz="2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marL="457200" indent="-457200" algn="l">
              <a:buAutoNum type="arabicPeriod"/>
            </a:pPr>
            <a:endParaRPr lang="en-US" sz="2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l"/>
            <a:endParaRPr lang="en-US" sz="24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pic>
        <p:nvPicPr>
          <p:cNvPr id="4" name="Picture 3" descr="nic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0"/>
            <a:ext cx="1331640" cy="1047750"/>
          </a:xfrm>
          <a:prstGeom prst="rect">
            <a:avLst/>
          </a:prstGeom>
        </p:spPr>
      </p:pic>
      <p:pic>
        <p:nvPicPr>
          <p:cNvPr id="5" name="Picture 4" descr="SEC-Logo-DN.jpg"/>
          <p:cNvPicPr>
            <a:picLocks noChangeAspect="1"/>
          </p:cNvPicPr>
          <p:nvPr/>
        </p:nvPicPr>
        <p:blipFill>
          <a:blip r:embed="rId3" cstate="print">
            <a:lum bright="-6000"/>
          </a:blip>
          <a:stretch>
            <a:fillRect/>
          </a:stretch>
        </p:blipFill>
        <p:spPr>
          <a:xfrm>
            <a:off x="0" y="0"/>
            <a:ext cx="1656184" cy="1126504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35696" y="2924944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3784"/>
                <a:gridCol w="499221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S.NO.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MASTER TABLE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</a:rPr>
                        <a:t>BLOCK TABLE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</a:rPr>
                        <a:t>ULB (NIKAY) /WARD TABLE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</a:rPr>
                        <a:t>POLLING BOOTH TABLE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</a:rPr>
                        <a:t>EMPLOYEES TABLE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smtClean="0">
                          <a:solidFill>
                            <a:srgbClr val="002060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JANPAD/ GRAM </a:t>
                      </a:r>
                      <a:r>
                        <a:rPr lang="en-US" sz="1800" kern="1200" dirty="0" smtClean="0">
                          <a:solidFill>
                            <a:srgbClr val="002060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PANCHAYAT</a:t>
                      </a:r>
                      <a:endParaRPr lang="en-US" sz="1800" kern="1200" dirty="0">
                        <a:solidFill>
                          <a:srgbClr val="002060"/>
                        </a:solidFill>
                        <a:latin typeface="Arial Rounded MT Bold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0"/>
            <a:ext cx="8358246" cy="12858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MP Local Election- </a:t>
            </a:r>
            <a:r>
              <a:rPr lang="en-US" dirty="0" err="1" smtClean="0"/>
              <a:t>Url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Polling party Randomization Software 2020-21</a:t>
            </a:r>
            <a:br>
              <a:rPr lang="en-US" sz="2800" dirty="0" smtClean="0"/>
            </a:br>
            <a:r>
              <a:rPr lang="en-US" sz="2800" dirty="0" smtClean="0"/>
              <a:t>http://103.94.204.67</a:t>
            </a:r>
            <a:endParaRPr lang="en-US" sz="2800" dirty="0"/>
          </a:p>
        </p:txBody>
      </p:sp>
      <p:pic>
        <p:nvPicPr>
          <p:cNvPr id="4" name="Picture 3" descr="nic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0"/>
            <a:ext cx="1331640" cy="13316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40768"/>
            <a:ext cx="914400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EC-Logo-DN.jpg"/>
          <p:cNvPicPr>
            <a:picLocks noChangeAspect="1"/>
          </p:cNvPicPr>
          <p:nvPr/>
        </p:nvPicPr>
        <p:blipFill>
          <a:blip r:embed="rId4" cstate="print">
            <a:lum bright="-6000"/>
          </a:blip>
          <a:stretch>
            <a:fillRect/>
          </a:stretch>
        </p:blipFill>
        <p:spPr>
          <a:xfrm>
            <a:off x="0" y="0"/>
            <a:ext cx="1547664" cy="1268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8358246" cy="12858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MP Local Election- </a:t>
            </a:r>
            <a:br>
              <a:rPr lang="en-US" dirty="0" smtClean="0"/>
            </a:br>
            <a:r>
              <a:rPr lang="en-US" sz="2800" dirty="0" smtClean="0"/>
              <a:t>Polling Party Randomization Software 2020-21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1484784"/>
            <a:ext cx="7772400" cy="4500594"/>
          </a:xfrm>
        </p:spPr>
        <p:txBody>
          <a:bodyPr>
            <a:normAutofit/>
          </a:bodyPr>
          <a:lstStyle/>
          <a:p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SEC-EPDS LOGIN-TYPES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en-US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marL="514350" indent="-514350" algn="l"/>
            <a:endParaRPr lang="en-US" sz="2400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pic>
        <p:nvPicPr>
          <p:cNvPr id="4" name="Picture 3" descr="nic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0"/>
            <a:ext cx="1331640" cy="1047750"/>
          </a:xfrm>
          <a:prstGeom prst="rect">
            <a:avLst/>
          </a:prstGeom>
        </p:spPr>
      </p:pic>
      <p:pic>
        <p:nvPicPr>
          <p:cNvPr id="5" name="Picture 4" descr="SEC-Logo-DN.jpg"/>
          <p:cNvPicPr>
            <a:picLocks noChangeAspect="1"/>
          </p:cNvPicPr>
          <p:nvPr/>
        </p:nvPicPr>
        <p:blipFill>
          <a:blip r:embed="rId3" cstate="print">
            <a:lum bright="-6000"/>
          </a:blip>
          <a:stretch>
            <a:fillRect/>
          </a:stretch>
        </p:blipFill>
        <p:spPr>
          <a:xfrm>
            <a:off x="0" y="0"/>
            <a:ext cx="1656184" cy="1126504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43608" y="3212976"/>
          <a:ext cx="7344816" cy="200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/>
                <a:gridCol w="410445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TYPE OF LOGIN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ROLE OF LOGIN USER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STATE ADMIN – NIC LOGIN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STATE MASTER TABLES CONTROL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1. DISTRICT ADMIN-OCPMP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FULL CONTROL ON DISTRICT DATABASE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2. DISTRICT</a:t>
                      </a:r>
                      <a:r>
                        <a:rPr lang="en-US" sz="1800" baseline="0" dirty="0" smtClean="0"/>
                        <a:t> HOD-DEP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FULL CONTROL OVER HIS OFFICE DATA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3. OPERATOR-HOD-DATA ENTRY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DATA ENTRY RIGHTS ONLY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8358246" cy="12858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MP Local Election- </a:t>
            </a:r>
            <a:br>
              <a:rPr lang="en-US" dirty="0" smtClean="0"/>
            </a:br>
            <a:r>
              <a:rPr lang="en-US" sz="2800" dirty="0" smtClean="0"/>
              <a:t>Polling Party Randomization Software 2020-21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7978080" cy="4500594"/>
          </a:xfrm>
        </p:spPr>
        <p:txBody>
          <a:bodyPr>
            <a:noAutofit/>
          </a:bodyPr>
          <a:lstStyle/>
          <a:p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DISTRICT ADMIN-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ocp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login</a:t>
            </a:r>
            <a:endParaRPr lang="en-US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l"/>
            <a:endParaRPr lang="en-US" sz="2800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pic>
        <p:nvPicPr>
          <p:cNvPr id="4" name="Picture 3" descr="nic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0"/>
            <a:ext cx="1331640" cy="1047750"/>
          </a:xfrm>
          <a:prstGeom prst="rect">
            <a:avLst/>
          </a:prstGeom>
        </p:spPr>
      </p:pic>
      <p:pic>
        <p:nvPicPr>
          <p:cNvPr id="5" name="Picture 4" descr="SEC-Logo-DN.jpg"/>
          <p:cNvPicPr>
            <a:picLocks noChangeAspect="1"/>
          </p:cNvPicPr>
          <p:nvPr/>
        </p:nvPicPr>
        <p:blipFill>
          <a:blip r:embed="rId3" cstate="print">
            <a:lum bright="-6000"/>
          </a:blip>
          <a:stretch>
            <a:fillRect/>
          </a:stretch>
        </p:blipFill>
        <p:spPr>
          <a:xfrm>
            <a:off x="0" y="0"/>
            <a:ext cx="1656184" cy="1126504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000240"/>
            <a:ext cx="9144000" cy="47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8358246" cy="12858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MP Local Election- </a:t>
            </a:r>
            <a:br>
              <a:rPr lang="en-US" dirty="0" smtClean="0"/>
            </a:br>
            <a:r>
              <a:rPr lang="en-US" sz="2800" dirty="0" smtClean="0"/>
              <a:t>Polling Party Randomization Software 2020-21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7978080" cy="4500594"/>
          </a:xfrm>
        </p:spPr>
        <p:txBody>
          <a:bodyPr>
            <a:noAutofit/>
          </a:bodyPr>
          <a:lstStyle/>
          <a:p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DISTRICT ADMIN-login</a:t>
            </a:r>
            <a:endParaRPr lang="en-US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l"/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DISTRICT ADMIN LOGIN MENU OPTIONS</a:t>
            </a:r>
          </a:p>
          <a:p>
            <a:pPr marL="514350" indent="-514350" algn="l">
              <a:buAutoNum type="arabicPeriod"/>
            </a:pPr>
            <a:r>
              <a:rPr lang="en-IN" sz="2800" dirty="0" smtClean="0">
                <a:solidFill>
                  <a:srgbClr val="002060"/>
                </a:solidFill>
                <a:latin typeface="Arial Rounded MT Bold" pitchFamily="34" charset="0"/>
              </a:rPr>
              <a:t>DISTRICT DASHBOARD</a:t>
            </a:r>
            <a:endParaRPr lang="en-US" sz="28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marL="514350" indent="-514350" algn="l">
              <a:buAutoNum type="arabicPeriod"/>
            </a:pPr>
            <a:r>
              <a:rPr lang="en-IN" sz="2800" dirty="0" smtClean="0">
                <a:solidFill>
                  <a:srgbClr val="002060"/>
                </a:solidFill>
                <a:latin typeface="Arial Rounded MT Bold" pitchFamily="34" charset="0"/>
              </a:rPr>
              <a:t>DEPART. MANAGEMENT/REPORT</a:t>
            </a:r>
            <a:endParaRPr lang="en-US" sz="28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marL="514350" indent="-514350" algn="l">
              <a:buAutoNum type="arabicPeriod"/>
            </a:pPr>
            <a:r>
              <a:rPr lang="en-IN" sz="2800" dirty="0" smtClean="0">
                <a:solidFill>
                  <a:srgbClr val="002060"/>
                </a:solidFill>
                <a:latin typeface="Arial Rounded MT Bold" pitchFamily="34" charset="0"/>
              </a:rPr>
              <a:t>POLLING </a:t>
            </a:r>
            <a:r>
              <a:rPr lang="en-IN" sz="2800" dirty="0" smtClean="0">
                <a:solidFill>
                  <a:srgbClr val="002060"/>
                </a:solidFill>
                <a:latin typeface="Arial Rounded MT Bold" pitchFamily="34" charset="0"/>
              </a:rPr>
              <a:t>BOOTH ENTRY</a:t>
            </a:r>
            <a:endParaRPr lang="en-US" sz="28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marL="514350" indent="-514350" algn="l">
              <a:buAutoNum type="arabicPeriod"/>
            </a:pPr>
            <a:r>
              <a:rPr lang="en-IN" sz="2800" dirty="0" smtClean="0">
                <a:solidFill>
                  <a:srgbClr val="002060"/>
                </a:solidFill>
                <a:latin typeface="Arial Rounded MT Bold" pitchFamily="34" charset="0"/>
              </a:rPr>
              <a:t>FORM-1/2 CONTROL</a:t>
            </a:r>
            <a:endParaRPr lang="en-US" sz="28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marL="514350" indent="-514350" algn="l">
              <a:buAutoNum type="arabicPeriod"/>
            </a:pPr>
            <a:r>
              <a:rPr lang="en-IN" sz="2800" dirty="0" smtClean="0">
                <a:solidFill>
                  <a:srgbClr val="002060"/>
                </a:solidFill>
                <a:latin typeface="Arial Rounded MT Bold" pitchFamily="34" charset="0"/>
              </a:rPr>
              <a:t>NODAL </a:t>
            </a:r>
            <a:r>
              <a:rPr lang="en-IN" sz="2800" dirty="0" smtClean="0">
                <a:solidFill>
                  <a:srgbClr val="002060"/>
                </a:solidFill>
                <a:latin typeface="Arial Rounded MT Bold" pitchFamily="34" charset="0"/>
              </a:rPr>
              <a:t>MANAGEMENT/LETTER ISSUE</a:t>
            </a:r>
            <a:endParaRPr lang="en-IN" sz="28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marL="514350" indent="-514350" algn="l">
              <a:buAutoNum type="arabicPeriod"/>
            </a:pPr>
            <a:r>
              <a:rPr lang="en-IN" sz="2800" dirty="0" smtClean="0">
                <a:solidFill>
                  <a:srgbClr val="002060"/>
                </a:solidFill>
                <a:latin typeface="Arial Rounded MT Bold" pitchFamily="34" charset="0"/>
              </a:rPr>
              <a:t>DATA FREEZ/ SIGNATURE UPLOAD</a:t>
            </a:r>
          </a:p>
          <a:p>
            <a:pPr marL="514350" indent="-514350" algn="l">
              <a:buAutoNum type="arabicPeriod"/>
            </a:pPr>
            <a:endParaRPr lang="en-US" sz="28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pic>
        <p:nvPicPr>
          <p:cNvPr id="4" name="Picture 3" descr="nic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0"/>
            <a:ext cx="1331640" cy="1047750"/>
          </a:xfrm>
          <a:prstGeom prst="rect">
            <a:avLst/>
          </a:prstGeom>
        </p:spPr>
      </p:pic>
      <p:pic>
        <p:nvPicPr>
          <p:cNvPr id="5" name="Picture 4" descr="SEC-Logo-DN.jpg"/>
          <p:cNvPicPr>
            <a:picLocks noChangeAspect="1"/>
          </p:cNvPicPr>
          <p:nvPr/>
        </p:nvPicPr>
        <p:blipFill>
          <a:blip r:embed="rId3" cstate="print">
            <a:lum bright="-6000"/>
          </a:blip>
          <a:stretch>
            <a:fillRect/>
          </a:stretch>
        </p:blipFill>
        <p:spPr>
          <a:xfrm>
            <a:off x="0" y="0"/>
            <a:ext cx="1656184" cy="1126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54" y="260648"/>
            <a:ext cx="8358246" cy="12858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MP Local Election- </a:t>
            </a:r>
            <a:br>
              <a:rPr lang="en-US" dirty="0" smtClean="0"/>
            </a:br>
            <a:r>
              <a:rPr lang="en-US" sz="2800" dirty="0" smtClean="0"/>
              <a:t>Polling Party Randomization Software 2020-21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7978080" cy="4500594"/>
          </a:xfrm>
        </p:spPr>
        <p:txBody>
          <a:bodyPr>
            <a:noAutofit/>
          </a:bodyPr>
          <a:lstStyle/>
          <a:p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DISTRICT 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HOD</a:t>
            </a:r>
          </a:p>
          <a:p>
            <a:pPr algn="l"/>
            <a:endParaRPr lang="en-US" sz="2800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pic>
        <p:nvPicPr>
          <p:cNvPr id="4" name="Picture 3" descr="nic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0"/>
            <a:ext cx="1331640" cy="1047750"/>
          </a:xfrm>
          <a:prstGeom prst="rect">
            <a:avLst/>
          </a:prstGeom>
        </p:spPr>
      </p:pic>
      <p:pic>
        <p:nvPicPr>
          <p:cNvPr id="5" name="Picture 4" descr="SEC-Logo-DN.jpg"/>
          <p:cNvPicPr>
            <a:picLocks noChangeAspect="1"/>
          </p:cNvPicPr>
          <p:nvPr/>
        </p:nvPicPr>
        <p:blipFill>
          <a:blip r:embed="rId3" cstate="print">
            <a:lum bright="-6000"/>
          </a:blip>
          <a:stretch>
            <a:fillRect/>
          </a:stretch>
        </p:blipFill>
        <p:spPr>
          <a:xfrm>
            <a:off x="0" y="0"/>
            <a:ext cx="1656184" cy="112650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887" y="2214554"/>
            <a:ext cx="9082113" cy="464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54" y="260648"/>
            <a:ext cx="8358246" cy="12858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MP Local Election- </a:t>
            </a:r>
            <a:br>
              <a:rPr lang="en-US" dirty="0" smtClean="0"/>
            </a:br>
            <a:r>
              <a:rPr lang="en-US" sz="2800" dirty="0" smtClean="0"/>
              <a:t>Polling Party Randomization Software 2020-21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7978080" cy="4500594"/>
          </a:xfrm>
        </p:spPr>
        <p:txBody>
          <a:bodyPr>
            <a:noAutofit/>
          </a:bodyPr>
          <a:lstStyle/>
          <a:p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DISTRICT 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HOD</a:t>
            </a:r>
          </a:p>
          <a:p>
            <a:pPr algn="l"/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DISTRICT HOD LOGIN </a:t>
            </a:r>
            <a:r>
              <a:rPr lang="en-IN" sz="2800" dirty="0" smtClean="0">
                <a:solidFill>
                  <a:srgbClr val="002060"/>
                </a:solidFill>
                <a:latin typeface="Arial Rounded MT Bold" pitchFamily="34" charset="0"/>
              </a:rPr>
              <a:t>MENU OPTIONS</a:t>
            </a:r>
            <a:endParaRPr lang="en-US" sz="28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marL="514350" indent="-514350" algn="l">
              <a:buAutoNum type="arabicPeriod"/>
            </a:pPr>
            <a:r>
              <a:rPr lang="en-IN" sz="2800" dirty="0" smtClean="0">
                <a:solidFill>
                  <a:srgbClr val="002060"/>
                </a:solidFill>
                <a:latin typeface="Arial Rounded MT Bold" pitchFamily="34" charset="0"/>
              </a:rPr>
              <a:t>DESIGNATIONS (ADD/EDIT)</a:t>
            </a:r>
            <a:endParaRPr lang="en-US" sz="28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marL="514350" indent="-514350" algn="l">
              <a:buAutoNum type="arabicPeriod"/>
            </a:pPr>
            <a:r>
              <a:rPr lang="en-IN" sz="2800" dirty="0" smtClean="0">
                <a:solidFill>
                  <a:srgbClr val="002060"/>
                </a:solidFill>
                <a:latin typeface="Arial Rounded MT Bold" pitchFamily="34" charset="0"/>
              </a:rPr>
              <a:t>FORM-1 (ENTRY/FREEZ)</a:t>
            </a:r>
            <a:endParaRPr lang="en-US" sz="28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marL="514350" indent="-514350" algn="l">
              <a:buAutoNum type="arabicPeriod"/>
            </a:pP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FORM-1 (CHECKLIST OFFICE/DEPT WISE)</a:t>
            </a:r>
          </a:p>
          <a:p>
            <a:pPr marL="514350" indent="-514350" algn="l">
              <a:buAutoNum type="arabicPeriod"/>
            </a:pPr>
            <a:r>
              <a:rPr lang="en-IN" sz="2800" dirty="0" smtClean="0">
                <a:solidFill>
                  <a:srgbClr val="002060"/>
                </a:solidFill>
                <a:latin typeface="Arial Rounded MT Bold" pitchFamily="34" charset="0"/>
              </a:rPr>
              <a:t>FORM-2 (SECURITY PIN BY SMS)</a:t>
            </a:r>
            <a:endParaRPr lang="en-US" sz="28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marL="514350" indent="-514350" algn="l">
              <a:buAutoNum type="arabicPeriod"/>
            </a:pPr>
            <a:r>
              <a:rPr lang="en-IN" sz="2800" dirty="0" smtClean="0">
                <a:solidFill>
                  <a:srgbClr val="002060"/>
                </a:solidFill>
                <a:latin typeface="Arial Rounded MT Bold" pitchFamily="34" charset="0"/>
              </a:rPr>
              <a:t>REPORTS OF EMPLOYEES</a:t>
            </a:r>
          </a:p>
          <a:p>
            <a:pPr marL="514350" indent="-514350" algn="l">
              <a:buAutoNum type="arabicPeriod"/>
            </a:pPr>
            <a:r>
              <a:rPr lang="en-IN" sz="2800" dirty="0" smtClean="0">
                <a:solidFill>
                  <a:srgbClr val="002060"/>
                </a:solidFill>
                <a:latin typeface="Arial Rounded MT Bold" pitchFamily="34" charset="0"/>
              </a:rPr>
              <a:t>OFFICE FREEZ/UNFREEZ</a:t>
            </a:r>
          </a:p>
          <a:p>
            <a:pPr marL="514350" indent="-514350" algn="l"/>
            <a:endParaRPr lang="en-US" sz="28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pic>
        <p:nvPicPr>
          <p:cNvPr id="4" name="Picture 3" descr="nic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0"/>
            <a:ext cx="1331640" cy="1047750"/>
          </a:xfrm>
          <a:prstGeom prst="rect">
            <a:avLst/>
          </a:prstGeom>
        </p:spPr>
      </p:pic>
      <p:pic>
        <p:nvPicPr>
          <p:cNvPr id="5" name="Picture 4" descr="SEC-Logo-DN.jpg"/>
          <p:cNvPicPr>
            <a:picLocks noChangeAspect="1"/>
          </p:cNvPicPr>
          <p:nvPr/>
        </p:nvPicPr>
        <p:blipFill>
          <a:blip r:embed="rId3" cstate="print">
            <a:lum bright="-6000"/>
          </a:blip>
          <a:stretch>
            <a:fillRect/>
          </a:stretch>
        </p:blipFill>
        <p:spPr>
          <a:xfrm>
            <a:off x="0" y="0"/>
            <a:ext cx="1656184" cy="1126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8358246" cy="12858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MP Local Election- </a:t>
            </a:r>
            <a:br>
              <a:rPr lang="en-US" dirty="0" smtClean="0"/>
            </a:br>
            <a:r>
              <a:rPr lang="en-US" sz="2800" dirty="0" smtClean="0"/>
              <a:t>Polling Party Randomization Software 2020-21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7978080" cy="4500594"/>
          </a:xfrm>
        </p:spPr>
        <p:txBody>
          <a:bodyPr>
            <a:noAutofit/>
          </a:bodyPr>
          <a:lstStyle/>
          <a:p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DISTt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-OPERATOR</a:t>
            </a:r>
          </a:p>
          <a:p>
            <a:pPr algn="l"/>
            <a:endParaRPr lang="en-US" sz="28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l"/>
            <a:endParaRPr lang="en-US" sz="2800" dirty="0" smtClean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pic>
        <p:nvPicPr>
          <p:cNvPr id="4" name="Picture 3" descr="nic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0"/>
            <a:ext cx="1331640" cy="1047750"/>
          </a:xfrm>
          <a:prstGeom prst="rect">
            <a:avLst/>
          </a:prstGeom>
        </p:spPr>
      </p:pic>
      <p:pic>
        <p:nvPicPr>
          <p:cNvPr id="5" name="Picture 4" descr="SEC-Logo-DN.jpg"/>
          <p:cNvPicPr>
            <a:picLocks noChangeAspect="1"/>
          </p:cNvPicPr>
          <p:nvPr/>
        </p:nvPicPr>
        <p:blipFill>
          <a:blip r:embed="rId3" cstate="print">
            <a:lum bright="-6000"/>
          </a:blip>
          <a:stretch>
            <a:fillRect/>
          </a:stretch>
        </p:blipFill>
        <p:spPr>
          <a:xfrm>
            <a:off x="0" y="0"/>
            <a:ext cx="1656184" cy="112650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285992"/>
            <a:ext cx="9032431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8358246" cy="12858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MP Local Election- </a:t>
            </a:r>
            <a:br>
              <a:rPr lang="en-US" dirty="0" smtClean="0"/>
            </a:br>
            <a:r>
              <a:rPr lang="en-US" sz="2800" dirty="0" smtClean="0"/>
              <a:t>Polling Party Randomization Software 2020-21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7978080" cy="4500594"/>
          </a:xfrm>
        </p:spPr>
        <p:txBody>
          <a:bodyPr>
            <a:noAutofit/>
          </a:bodyPr>
          <a:lstStyle/>
          <a:p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EDISTRICT 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HOD-OPERATOR</a:t>
            </a:r>
          </a:p>
          <a:p>
            <a:pPr algn="l"/>
            <a:endParaRPr lang="en-US" sz="28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l"/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DISTRICT 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HOD- </a:t>
            </a: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OPERATOR RIGHTS</a:t>
            </a:r>
          </a:p>
          <a:p>
            <a:pPr marL="514350" indent="-514350" algn="l">
              <a:buAutoNum type="arabicPeriod"/>
            </a:pP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DATA ENTRY </a:t>
            </a:r>
          </a:p>
          <a:p>
            <a:pPr marL="514350" indent="-514350" algn="l">
              <a:buAutoNum type="arabicPeriod"/>
            </a:pP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DATA FREEZ AFTER ENTRIES OVER</a:t>
            </a:r>
          </a:p>
          <a:p>
            <a:pPr marL="514350" indent="-514350" algn="l">
              <a:buAutoNum type="arabicPeriod"/>
            </a:pPr>
            <a:r>
              <a:rPr lang="en-US" sz="2800" dirty="0" smtClean="0">
                <a:solidFill>
                  <a:srgbClr val="002060"/>
                </a:solidFill>
                <a:latin typeface="Arial Rounded MT Bold" pitchFamily="34" charset="0"/>
              </a:rPr>
              <a:t>REPORT GENERATION</a:t>
            </a:r>
          </a:p>
        </p:txBody>
      </p:sp>
      <p:pic>
        <p:nvPicPr>
          <p:cNvPr id="4" name="Picture 3" descr="nic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0"/>
            <a:ext cx="1331640" cy="1047750"/>
          </a:xfrm>
          <a:prstGeom prst="rect">
            <a:avLst/>
          </a:prstGeom>
        </p:spPr>
      </p:pic>
      <p:pic>
        <p:nvPicPr>
          <p:cNvPr id="5" name="Picture 4" descr="SEC-Logo-DN.jpg"/>
          <p:cNvPicPr>
            <a:picLocks noChangeAspect="1"/>
          </p:cNvPicPr>
          <p:nvPr/>
        </p:nvPicPr>
        <p:blipFill>
          <a:blip r:embed="rId3" cstate="print">
            <a:lum bright="-6000"/>
          </a:blip>
          <a:stretch>
            <a:fillRect/>
          </a:stretch>
        </p:blipFill>
        <p:spPr>
          <a:xfrm>
            <a:off x="0" y="0"/>
            <a:ext cx="1656184" cy="1126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0"/>
            <a:ext cx="8358246" cy="12858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Arial Rounded MT Bold" pitchFamily="34" charset="0"/>
              </a:rPr>
              <a:t>MP Local Election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Polling party Randomization Software 2020-21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714480" y="5842337"/>
            <a:ext cx="5715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Team-NIC </a:t>
            </a:r>
          </a:p>
          <a:p>
            <a:pPr algn="ctr"/>
            <a:r>
              <a:rPr lang="en-US" sz="2000" b="1" dirty="0" smtClean="0"/>
              <a:t>A K </a:t>
            </a:r>
            <a:r>
              <a:rPr lang="en-US" sz="2000" b="1" dirty="0" err="1" smtClean="0"/>
              <a:t>Bhatnagar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B </a:t>
            </a:r>
            <a:r>
              <a:rPr lang="en-US" sz="2000" b="1" dirty="0" err="1" smtClean="0"/>
              <a:t>Bhaskar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Rao</a:t>
            </a:r>
            <a:endParaRPr lang="en-US" sz="2000" b="1" dirty="0"/>
          </a:p>
        </p:txBody>
      </p:sp>
      <p:pic>
        <p:nvPicPr>
          <p:cNvPr id="7" name="Picture 6" descr="nic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2330" y="5429264"/>
            <a:ext cx="1532118" cy="1210990"/>
          </a:xfrm>
          <a:prstGeom prst="rect">
            <a:avLst/>
          </a:prstGeom>
        </p:spPr>
      </p:pic>
      <p:pic>
        <p:nvPicPr>
          <p:cNvPr id="8" name="Picture 7" descr="SEC-Logo-D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5572140"/>
            <a:ext cx="1532118" cy="104211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85720" y="1357298"/>
            <a:ext cx="85002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Continue-Online </a:t>
            </a:r>
            <a:r>
              <a:rPr lang="en-US" sz="54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Appkication</a:t>
            </a:r>
            <a:endParaRPr lang="en-US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0" name="Picture 9" descr="SEC-Building-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728" y="2428868"/>
            <a:ext cx="5707380" cy="3070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</TotalTime>
  <Words>291</Words>
  <Application>Microsoft Office PowerPoint</Application>
  <PresentationFormat>On-screen Show (4:3)</PresentationFormat>
  <Paragraphs>94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MP Local Election Polling Party Randomization Software 2020-21</vt:lpstr>
      <vt:lpstr>MP Local Election  Polling Party Randomization Software 2020-21</vt:lpstr>
      <vt:lpstr>MP Local Election-  Polling Party Randomization Software 2020-21</vt:lpstr>
      <vt:lpstr>MP Local Election Polling Party Randomization Software 2020-21</vt:lpstr>
      <vt:lpstr>MP Local Election- Url Polling party Randomization Software 2020-21 http://103.94.204.67</vt:lpstr>
      <vt:lpstr>MP Local Election-  Polling Party Randomization Software 2020-21</vt:lpstr>
      <vt:lpstr>MP Local Election-  Polling Party Randomization Software 2020-21</vt:lpstr>
      <vt:lpstr>MP Local Election-  Polling Party Randomization Software 2020-21</vt:lpstr>
      <vt:lpstr>MP Local Election-  Polling Party Randomization Software 2020-21</vt:lpstr>
      <vt:lpstr>MP Local Election-  Polling Party Randomization Software 2020-21</vt:lpstr>
      <vt:lpstr>MP Local Election-  Polling Party Randomization Software 2020-21</vt:lpstr>
      <vt:lpstr>MP Local Election-  Polling Party Randomization Software 2020-21</vt:lpstr>
      <vt:lpstr>MP Local Election  Polling party Randomization Software 2020-21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MP Local Election-  Polling party Randomization Software 2020</dc:title>
  <dc:creator>ACER</dc:creator>
  <cp:lastModifiedBy>ACER</cp:lastModifiedBy>
  <cp:revision>89</cp:revision>
  <dcterms:created xsi:type="dcterms:W3CDTF">2020-11-20T04:57:07Z</dcterms:created>
  <dcterms:modified xsi:type="dcterms:W3CDTF">2020-12-09T06:27:09Z</dcterms:modified>
</cp:coreProperties>
</file>