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8B38A-55CA-4D9F-8FCE-145A045590B3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012F-0039-4C78-B750-06D7E43ED4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28600" y="152400"/>
            <a:ext cx="9829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4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म.प्र.राज्‍य निर्वाचन आयोग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i-IN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i-IN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hi-IN" sz="4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की घोषणा के पूर्व की गतिविधियाँ / तैयारियाँ </a:t>
            </a:r>
            <a:endParaRPr lang="en-US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2514600"/>
            <a:ext cx="853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मतदाता केन्‍द्रों की स्थिति / युक्तियुक्तिकरण 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कन्‍ट्रोल टेबल / मतदाता सूची अनुसार मतदान केन्‍द्रों को अद्यतन करना 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E.V.M. की F.L.C. निर्वाचन हेतु उपलब्‍धता एवं आंकलन 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कार्य संपादन हेतु नोडल अधिकारीयों को कार्य निष्‍पादन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सामग्री की व्‍यवस्‍था एवं आंकलन 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कार्य एवं मतदान दलों हेतु डेटाबेस संग्रहण एवं तैयारी </a:t>
            </a:r>
            <a:endParaRPr lang="en-US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800" dirty="0" smtClean="0"/>
              <a:t> </a:t>
            </a:r>
            <a:endParaRPr lang="en-US" sz="2800" dirty="0"/>
          </a:p>
        </p:txBody>
      </p:sp>
      <p:pic>
        <p:nvPicPr>
          <p:cNvPr id="6" name="Picture 3" descr="C:\Users\wipro\Desktop\elect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62200" y="3048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40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म.प्र.राज्‍य निर्वाचन आयोग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312075"/>
            <a:ext cx="83058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जिला </a:t>
            </a:r>
            <a:r>
              <a:rPr lang="hi-IN" sz="3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द्वारा निर्वाचन अधिसूचना जारी की जाना </a:t>
            </a: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आरक्षण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जानकारी । </a:t>
            </a:r>
            <a:endParaRPr lang="en-US" sz="32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मतदान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केन्‍द्रों की सूची का सूचना पटल पर प्रकाशन । </a:t>
            </a:r>
          </a:p>
          <a:p>
            <a:pPr>
              <a:buFont typeface="Arial" pitchFamily="34" charset="0"/>
              <a:buChar char="•"/>
            </a:pP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नामांकन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जमा करने का स्‍थान ।</a:t>
            </a:r>
          </a:p>
          <a:p>
            <a:pPr>
              <a:buFont typeface="Arial" pitchFamily="34" charset="0"/>
              <a:buChar char="•"/>
            </a:pPr>
            <a:r>
              <a:rPr lang="en-GB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अधिसूचना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के पश्‍चात EVM का प्रथम रेण्‍डमाईजेशन </a:t>
            </a:r>
            <a:r>
              <a:rPr lang="en-GB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जिसके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द्वारा R.O. को अलॉटमेंट  </a:t>
            </a:r>
            <a:endParaRPr lang="en-US" sz="3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182469"/>
            <a:ext cx="72426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</a:t>
            </a:r>
            <a:r>
              <a:rPr lang="hi-IN" sz="3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घोषणा पश्‍चात गतिविधियाँ</a:t>
            </a:r>
          </a:p>
        </p:txBody>
      </p:sp>
      <p:pic>
        <p:nvPicPr>
          <p:cNvPr id="8" name="Picture 3" descr="C:\Users\wipro\Desktop\elect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076980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समानान्‍तर रूप से प्रारंभ गतिविधी </a:t>
            </a:r>
            <a:r>
              <a:rPr lang="hi-IN" sz="3200" dirty="0" smtClean="0"/>
              <a:t> 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981200"/>
          <a:ext cx="8305800" cy="4267200"/>
        </p:xfrm>
        <a:graphic>
          <a:graphicData uri="http://schemas.openxmlformats.org/drawingml/2006/table">
            <a:tbl>
              <a:tblPr/>
              <a:tblGrid>
                <a:gridCol w="4152900"/>
                <a:gridCol w="4152900"/>
              </a:tblGrid>
              <a:tr h="426720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नाम-निर्देशन प्राप्ति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IEMS / OLIN 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सुविधा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संविक्षा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नाम वापसी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प्रतीक आवंटन </a:t>
                      </a:r>
                      <a:endParaRPr lang="hi-IN" sz="2200" dirty="0" smtClean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निर्वाचन कर्तव्‍य मतपत्र 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की तैयारी </a:t>
                      </a: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एवं जारी 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करना </a:t>
                      </a:r>
                      <a:endParaRPr lang="hi-IN" sz="2200" dirty="0" smtClean="0">
                        <a:latin typeface="Calibri"/>
                        <a:ea typeface="Calibri"/>
                        <a:cs typeface="Arial Unicode MS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नाम वापसी के पश्‍चात EVM.</a:t>
                      </a:r>
                      <a:r>
                        <a:rPr lang="hi-IN" sz="2200" baseline="0" dirty="0" smtClean="0">
                          <a:latin typeface="Calibri"/>
                          <a:ea typeface="Calibri"/>
                          <a:cs typeface="Arial Unicode MS"/>
                        </a:rPr>
                        <a:t> का द्वितीय रेण्‍डमाईजेशन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2452" marR="624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SENSE</a:t>
                      </a:r>
                      <a:r>
                        <a:rPr lang="hi-IN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hi-IN" sz="22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- </a:t>
                      </a:r>
                      <a:r>
                        <a:rPr lang="en-US" sz="22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hi-IN" sz="22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मतदाता</a:t>
                      </a:r>
                      <a:r>
                        <a:rPr lang="hi-IN" sz="22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hi-IN" sz="22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जागरूकता)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कंट्रोल </a:t>
                      </a:r>
                      <a:r>
                        <a:rPr lang="hi-IN" sz="220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रूम </a:t>
                      </a:r>
                      <a:r>
                        <a:rPr lang="hi-IN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की स्‍थापना </a:t>
                      </a:r>
                      <a:endParaRPr lang="en-US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LOR / आदर्श आचरण संहिता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शिकायत प्रकोष्‍ठ कार्य प्रारंभ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प्रशिक्षण – सत्र ( </a:t>
                      </a: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चुनाव मे लगे सभी अधिकारीयों एवं कर्मचारियों  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हेतु )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सेक्‍टर भ्रमण – VM</a:t>
                      </a: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+ crit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. / मतदान </a:t>
                      </a: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केन्‍द्र</a:t>
                      </a:r>
                      <a:r>
                        <a:rPr lang="hi-IN" sz="2200" baseline="0" dirty="0" smtClean="0">
                          <a:latin typeface="Calibri"/>
                          <a:ea typeface="Calibri"/>
                          <a:cs typeface="Arial Unicode MS"/>
                        </a:rPr>
                        <a:t> एवं मतदान केन्‍द्रों की स्थिति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कमीश्‍निंग की </a:t>
                      </a:r>
                      <a:r>
                        <a:rPr lang="hi-IN" sz="2200" dirty="0" smtClean="0">
                          <a:latin typeface="Calibri"/>
                          <a:ea typeface="Calibri"/>
                          <a:cs typeface="Arial Unicode MS"/>
                        </a:rPr>
                        <a:t>प्रक्रिया, निर्वाचन हेतु EVM</a:t>
                      </a:r>
                      <a:r>
                        <a:rPr lang="hi-IN" sz="2200" dirty="0">
                          <a:latin typeface="Calibri"/>
                          <a:ea typeface="Calibri"/>
                          <a:cs typeface="Arial Unicode MS"/>
                        </a:rPr>
                        <a:t>. की तैयारी </a:t>
                      </a:r>
                      <a:endParaRPr lang="en-US" sz="22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2452" marR="624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3048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40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म.प्र.राज्‍य निर्वाचन आयोग</a:t>
            </a:r>
          </a:p>
        </p:txBody>
      </p:sp>
      <p:pic>
        <p:nvPicPr>
          <p:cNvPr id="7" name="Picture 3" descr="C:\Users\wipro\Desktop\elect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81000" y="1583353"/>
            <a:ext cx="7848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सभी व्‍यक्तियों को चुनाव से संबंधित हर गतिविधी के दौरान अनिवार्यत: फेस मास्‍क पहनना है ।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चुनाव के प्रयोजन के लिए उपयोग किए जाने वाले हॉल / कमरे / परिसर में प्रवेश पर सभी व्‍यक्तियों की थर्मल स्‍केनिंग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सेनेटाईजर और साबुन और पानी उपलब्‍ध कराया जाना ।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राज्‍य सरकार और गृह मंत्रालय भारत सरकार के मौजुदा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covid-19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दिशा निर्देशों के अनुसार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गज की दूरी बनाए रखना.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नामांकन फार्म ऑलिन पर भी उपलब्‍ध होगा । इच्‍छुक उम्‍मीदवार ऑनलाइन फार्म भर सकता है । इसका प्रिंट रिटर्निंग अधिकारी के समक्ष प्रस्‍तुत करना अनिवार्य होगा ।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शपथ पत्र नोटरीकरण के बाद रिटर्निंग ऑफिसर के समक्ष नामांकन फार्म के साथ जमा किया जाना अनिवार्य होगा ।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निक्षेप राशि जमा करने की प्रक्रिया पूर्ववत् रहेगी । </a:t>
            </a:r>
            <a:endParaRPr kumimoji="0" lang="hi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0007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i-IN" sz="2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नामाकंन प्रकिया हेतु कोविड-19 संक्रमण से बचाव </a:t>
            </a:r>
            <a:r>
              <a:rPr lang="hi-IN" sz="2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के दिशा </a:t>
            </a:r>
            <a:r>
              <a:rPr lang="hi-IN" sz="28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निर्देश </a:t>
            </a:r>
            <a:endParaRPr lang="en-US" sz="28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1524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40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म.प्र.राज्‍य निर्वाचन आयोग</a:t>
            </a:r>
          </a:p>
        </p:txBody>
      </p:sp>
      <p:pic>
        <p:nvPicPr>
          <p:cNvPr id="6" name="Picture 3" descr="C:\Users\wipro\Desktop\elect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71340" y="1106269"/>
            <a:ext cx="7662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hi-I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कोविड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Arial Unicode MS" pitchFamily="34" charset="-128"/>
                <a:cs typeface="Arial Unicode MS" pitchFamily="34" charset="-128"/>
              </a:rPr>
              <a:t>–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19</a:t>
            </a:r>
            <a:r>
              <a:rPr kumimoji="0" lang="hi-IN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प्रोटोकॉल के अतिरिक्‍त निर्देश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57200" y="1907262"/>
            <a:ext cx="82296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नामांकन प्रस्‍तुत करने के लिए उम्‍मीदवार के साथ जाने की संख्‍या दो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(2) </a:t>
            </a: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तक सिमित रहेगी ।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नामांकन के प्रयोजनों के लिए वाहनों की संख्‍या दो (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तक सिमित रहेगी ।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रिटनिंग ऑफिसर के चैंबर में सोशल डिस्‍टेंसिंग नॉर्म्‍स के अनुसार नॉमिनेशन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स्‍क्रूटनी और प्रतीक आवंटन के लिए पर्याप्‍त जगह होनी चाहिए ।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उम्‍मीदवारों को प्रतीक्षा के लिए बड़ी जगह या हाल जिसमें बैठने हेतु कुर्सियों की व्‍यवस्‍था हो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जानी चाहिए । 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नामांकन फॉर्म जमा करने और शपथ पत्र के लिए आयोग द्वारा समय समय पर जारी प्रावधान लागू रहेंगे । </a:t>
            </a:r>
            <a:endParaRPr kumimoji="0" lang="hi-I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1524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40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म.प्र.राज्‍य निर्वाचन आयोग</a:t>
            </a:r>
          </a:p>
        </p:txBody>
      </p:sp>
      <p:pic>
        <p:nvPicPr>
          <p:cNvPr id="7" name="Picture 3" descr="C:\Users\wipro\Desktop\elect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459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18</cp:revision>
  <dcterms:created xsi:type="dcterms:W3CDTF">2006-08-16T00:00:00Z</dcterms:created>
  <dcterms:modified xsi:type="dcterms:W3CDTF">2021-03-17T09:59:13Z</dcterms:modified>
</cp:coreProperties>
</file>